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BB2CD19-E725-45C1-A8D9-9522D552045C}">
  <a:tblStyle styleId="{4BB2CD19-E725-45C1-A8D9-9522D55204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acc42e28_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73acc42e28_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73acc42e28_6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3acc42e28_6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73acc42e28_6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73acc42e28_6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3acc42e28_6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73acc42e28_6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73acc42e28_6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3acc42e28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73acc42e28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73acc42e28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3acc42e28_4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73acc42e28_4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73acc42e28_4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fb9044801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7fb9044801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7fb9044801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fb9044801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7fb9044801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7fb9044801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3acc42e28_6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73acc42e28_6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73acc42e28_6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3acc42e28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3acc42e28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73acc42e28_5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3acc42e28_5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3acc42e28_5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73acc42e28_5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3acc42e28_5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3acc42e28_5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73acc42e28_5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3acc42e28_4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73acc42e28_4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73acc42e28_4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3acc42e28_4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73acc42e28_4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73acc42e28_4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fb9044801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7fb9044801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7fb9044801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自定义版式">
  <p:cSld name="7_自定义版式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9258678" y="6430009"/>
            <a:ext cx="77513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">
                <a:solidFill>
                  <a:srgbClr val="00073F"/>
                </a:solidFill>
                <a:latin typeface="Calibri"/>
                <a:ea typeface="Calibri"/>
                <a:cs typeface="Calibri"/>
                <a:sym typeface="Calibri"/>
              </a:rPr>
              <a:t>PPT模板下载：www.1ppt.com/moban/          行业PPT模板：www.1ppt.com/hangye/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">
                <a:solidFill>
                  <a:srgbClr val="00073F"/>
                </a:solidFill>
                <a:latin typeface="Calibri"/>
                <a:ea typeface="Calibri"/>
                <a:cs typeface="Calibri"/>
                <a:sym typeface="Calibri"/>
              </a:rPr>
              <a:t>节日PPT模板：www.1ppt.com/jieri/          PPT素材：www.1ppt.com/sucai/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">
                <a:solidFill>
                  <a:srgbClr val="00073F"/>
                </a:solidFill>
                <a:latin typeface="Calibri"/>
                <a:ea typeface="Calibri"/>
                <a:cs typeface="Calibri"/>
                <a:sym typeface="Calibri"/>
              </a:rPr>
              <a:t>PPT背景图片：www.1ppt.com/beijing/        PPT图表：www.1ppt.com/tubiao/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">
                <a:solidFill>
                  <a:srgbClr val="00073F"/>
                </a:solidFill>
                <a:latin typeface="Calibri"/>
                <a:ea typeface="Calibri"/>
                <a:cs typeface="Calibri"/>
                <a:sym typeface="Calibri"/>
              </a:rPr>
              <a:t>精美PPT下载：www.1ppt.com/xiazai/         PPT教程： www.1ppt.com/powerpoint/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">
                <a:solidFill>
                  <a:srgbClr val="00073F"/>
                </a:solidFill>
                <a:latin typeface="Calibri"/>
                <a:ea typeface="Calibri"/>
                <a:cs typeface="Calibri"/>
                <a:sym typeface="Calibri"/>
              </a:rPr>
              <a:t>PPT课件：www.1ppt.com/kejian/             字体下载：www.1ppt.com/ziti/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">
                <a:solidFill>
                  <a:srgbClr val="00073F"/>
                </a:solidFill>
                <a:latin typeface="Calibri"/>
                <a:ea typeface="Calibri"/>
                <a:cs typeface="Calibri"/>
                <a:sym typeface="Calibri"/>
              </a:rPr>
              <a:t>工作总结PPT：www.1ppt.com/xiazai/zongjie/ 工作计划：www.1ppt.com/xiazai/jihua/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">
                <a:solidFill>
                  <a:srgbClr val="00073F"/>
                </a:solidFill>
                <a:latin typeface="Calibri"/>
                <a:ea typeface="Calibri"/>
                <a:cs typeface="Calibri"/>
                <a:sym typeface="Calibri"/>
              </a:rPr>
              <a:t>商务PPT模板：www.1ppt.com/moban/shangwu/  个人简历PPT：www.1ppt.com/xiazai/jianli/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">
                <a:solidFill>
                  <a:srgbClr val="00073F"/>
                </a:solidFill>
                <a:latin typeface="Calibri"/>
                <a:ea typeface="Calibri"/>
                <a:cs typeface="Calibri"/>
                <a:sym typeface="Calibri"/>
              </a:rPr>
              <a:t>毕业答辩PPT：www.1ppt.com/xiazai/dabian/  工作汇报PPT：www.1ppt.com/xiazai/huibao/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">
                <a:solidFill>
                  <a:srgbClr val="0007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自定义版式">
  <p:cSld name="3_自定义版式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>
            <p:ph idx="2" type="pic"/>
          </p:nvPr>
        </p:nvSpPr>
        <p:spPr>
          <a:xfrm>
            <a:off x="1499191" y="2174839"/>
            <a:ext cx="1488558" cy="1488558"/>
          </a:xfrm>
          <a:prstGeom prst="rect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rotWithShape="0" algn="ctr">
              <a:srgbClr val="53D2FF">
                <a:alpha val="80000"/>
              </a:srgbClr>
            </a:outerShdw>
          </a:effectLst>
        </p:spPr>
        <p:txBody>
          <a:bodyPr anchorCtr="0" anchor="ctr" bIns="513050" lIns="91425" spcFirstLastPara="1" rIns="914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3"/>
          <p:cNvSpPr/>
          <p:nvPr>
            <p:ph idx="3" type="pic"/>
          </p:nvPr>
        </p:nvSpPr>
        <p:spPr>
          <a:xfrm>
            <a:off x="3094074" y="3631499"/>
            <a:ext cx="1488558" cy="1488558"/>
          </a:xfrm>
          <a:prstGeom prst="rect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rotWithShape="0" algn="ctr">
              <a:srgbClr val="53D2FF">
                <a:alpha val="80000"/>
              </a:srgbClr>
            </a:outerShdw>
          </a:effectLst>
        </p:spPr>
        <p:txBody>
          <a:bodyPr anchorCtr="0" anchor="ctr" bIns="513050" lIns="91425" spcFirstLastPara="1" rIns="914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/>
          <p:nvPr>
            <p:ph idx="4" type="pic"/>
          </p:nvPr>
        </p:nvSpPr>
        <p:spPr>
          <a:xfrm>
            <a:off x="5199322" y="3099872"/>
            <a:ext cx="1488558" cy="1488558"/>
          </a:xfrm>
          <a:prstGeom prst="rect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rotWithShape="0" algn="ctr">
              <a:srgbClr val="53D2FF">
                <a:alpha val="80000"/>
              </a:srgbClr>
            </a:outerShdw>
          </a:effectLst>
        </p:spPr>
        <p:txBody>
          <a:bodyPr anchorCtr="0" anchor="ctr" bIns="513050" lIns="91425" spcFirstLastPara="1" rIns="914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"/>
          <p:cNvSpPr/>
          <p:nvPr>
            <p:ph idx="5" type="pic"/>
          </p:nvPr>
        </p:nvSpPr>
        <p:spPr>
          <a:xfrm>
            <a:off x="7410894" y="3408216"/>
            <a:ext cx="1488558" cy="1488558"/>
          </a:xfrm>
          <a:prstGeom prst="rect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rotWithShape="0" algn="ctr">
              <a:srgbClr val="53D2FF">
                <a:alpha val="80000"/>
              </a:srgbClr>
            </a:outerShdw>
          </a:effectLst>
        </p:spPr>
        <p:txBody>
          <a:bodyPr anchorCtr="0" anchor="ctr" bIns="513050" lIns="91425" spcFirstLastPara="1" rIns="914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/>
          <p:nvPr>
            <p:ph idx="6" type="pic"/>
          </p:nvPr>
        </p:nvSpPr>
        <p:spPr>
          <a:xfrm>
            <a:off x="9260959" y="2408755"/>
            <a:ext cx="1488558" cy="1488558"/>
          </a:xfrm>
          <a:prstGeom prst="rect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rotWithShape="0" algn="ctr">
              <a:srgbClr val="53D2FF">
                <a:alpha val="80000"/>
              </a:srgbClr>
            </a:outerShdw>
          </a:effectLst>
        </p:spPr>
        <p:txBody>
          <a:bodyPr anchorCtr="0" anchor="ctr" bIns="513050" lIns="91425" spcFirstLastPara="1" rIns="914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自定义版式">
  <p:cSld name="2_自定义版式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>
            <p:ph idx="2" type="pic"/>
          </p:nvPr>
        </p:nvSpPr>
        <p:spPr>
          <a:xfrm>
            <a:off x="861238" y="1679944"/>
            <a:ext cx="3902149" cy="4189228"/>
          </a:xfrm>
          <a:prstGeom prst="rect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rotWithShape="0" algn="ctr">
              <a:srgbClr val="53D2FF">
                <a:alpha val="80000"/>
              </a:srgbClr>
            </a:outerShdw>
          </a:effectLst>
        </p:spPr>
        <p:txBody>
          <a:bodyPr anchorCtr="0" anchor="ctr" bIns="513050" lIns="91425" spcFirstLastPara="1" rIns="914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/>
          <p:nvPr>
            <p:ph idx="3" type="pic"/>
          </p:nvPr>
        </p:nvSpPr>
        <p:spPr>
          <a:xfrm>
            <a:off x="4933508" y="1679944"/>
            <a:ext cx="3902149" cy="2105247"/>
          </a:xfrm>
          <a:prstGeom prst="rect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rotWithShape="0" algn="ctr">
              <a:srgbClr val="53D2FF">
                <a:alpha val="80000"/>
              </a:srgbClr>
            </a:outerShdw>
          </a:effectLst>
        </p:spPr>
        <p:txBody>
          <a:bodyPr anchorCtr="0" anchor="ctr" bIns="513050" lIns="91425" spcFirstLastPara="1" rIns="914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"/>
          <p:cNvSpPr/>
          <p:nvPr>
            <p:ph idx="4" type="pic"/>
          </p:nvPr>
        </p:nvSpPr>
        <p:spPr>
          <a:xfrm>
            <a:off x="4933508" y="3897313"/>
            <a:ext cx="3902149" cy="1971859"/>
          </a:xfrm>
          <a:prstGeom prst="rect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rotWithShape="0" algn="ctr">
              <a:srgbClr val="53D2FF">
                <a:alpha val="80000"/>
              </a:srgbClr>
            </a:outerShdw>
          </a:effectLst>
        </p:spPr>
        <p:txBody>
          <a:bodyPr anchorCtr="0" anchor="ctr" bIns="513050" lIns="91425" spcFirstLastPara="1" rIns="914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4"/>
          <p:cNvSpPr/>
          <p:nvPr>
            <p:ph idx="5" type="pic"/>
          </p:nvPr>
        </p:nvSpPr>
        <p:spPr>
          <a:xfrm>
            <a:off x="9005777" y="1679944"/>
            <a:ext cx="2147776" cy="4189228"/>
          </a:xfrm>
          <a:prstGeom prst="rect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rotWithShape="0" algn="ctr">
              <a:srgbClr val="53D2FF">
                <a:alpha val="80000"/>
              </a:srgbClr>
            </a:outerShdw>
          </a:effectLst>
        </p:spPr>
        <p:txBody>
          <a:bodyPr anchorCtr="0" anchor="ctr" bIns="513050" lIns="91425" spcFirstLastPara="1" rIns="914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自定义版式">
  <p:cSld name="自定义版式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>
            <p:ph idx="2" type="pic"/>
          </p:nvPr>
        </p:nvSpPr>
        <p:spPr>
          <a:xfrm>
            <a:off x="1540833" y="1828798"/>
            <a:ext cx="2222208" cy="2222208"/>
          </a:xfrm>
          <a:prstGeom prst="rect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rotWithShape="0" algn="ctr">
              <a:srgbClr val="53D2FF">
                <a:alpha val="80000"/>
              </a:srgbClr>
            </a:outerShdw>
          </a:effectLst>
        </p:spPr>
        <p:txBody>
          <a:bodyPr anchorCtr="0" anchor="ctr" bIns="513050" lIns="91425" spcFirstLastPara="1" rIns="914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5"/>
          <p:cNvSpPr/>
          <p:nvPr>
            <p:ph idx="3" type="pic"/>
          </p:nvPr>
        </p:nvSpPr>
        <p:spPr>
          <a:xfrm>
            <a:off x="4984896" y="1828798"/>
            <a:ext cx="2222208" cy="2222208"/>
          </a:xfrm>
          <a:prstGeom prst="rect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rotWithShape="0" algn="ctr">
              <a:srgbClr val="53D2FF">
                <a:alpha val="80000"/>
              </a:srgbClr>
            </a:outerShdw>
          </a:effectLst>
        </p:spPr>
        <p:txBody>
          <a:bodyPr anchorCtr="0" anchor="ctr" bIns="513050" lIns="91425" spcFirstLastPara="1" rIns="914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/>
          <p:nvPr>
            <p:ph idx="4" type="pic"/>
          </p:nvPr>
        </p:nvSpPr>
        <p:spPr>
          <a:xfrm>
            <a:off x="8428959" y="1828798"/>
            <a:ext cx="2222208" cy="2222208"/>
          </a:xfrm>
          <a:prstGeom prst="rect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rotWithShape="0" algn="ctr">
              <a:srgbClr val="53D2FF">
                <a:alpha val="80000"/>
              </a:srgbClr>
            </a:outerShdw>
          </a:effectLst>
        </p:spPr>
        <p:txBody>
          <a:bodyPr anchorCtr="0" anchor="ctr" bIns="513050" lIns="91425" spcFirstLastPara="1" rIns="914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自定义版式">
  <p:cSld name="1_自定义版式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>
            <p:ph idx="2" type="pic"/>
          </p:nvPr>
        </p:nvSpPr>
        <p:spPr>
          <a:xfrm>
            <a:off x="1201479" y="1620316"/>
            <a:ext cx="4529470" cy="4008474"/>
          </a:xfrm>
          <a:prstGeom prst="rect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rotWithShape="0" algn="ctr">
              <a:srgbClr val="53D2FF">
                <a:alpha val="80000"/>
              </a:srgbClr>
            </a:outerShdw>
          </a:effectLst>
        </p:spPr>
        <p:txBody>
          <a:bodyPr anchorCtr="0" anchor="ctr" bIns="513050" lIns="91425" spcFirstLastPara="1" rIns="914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幻灯片">
  <p:cSld name="标题幻灯片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自定义版式">
  <p:cSld name="4_自定义版式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自定义版式">
  <p:cSld name="5_自定义版式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自定义版式">
  <p:cSld name="6_自定义版式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127.0.0.1:5000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fsw0422/yahoo-finance-history-fetcher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MrYuan123/CSYE7200-Fina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/>
          <p:nvPr/>
        </p:nvSpPr>
        <p:spPr>
          <a:xfrm>
            <a:off x="1343550" y="1296025"/>
            <a:ext cx="95049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6000">
                <a:solidFill>
                  <a:schemeClr val="lt1"/>
                </a:solidFill>
              </a:rPr>
              <a:t>Technology Stocks Index</a:t>
            </a:r>
            <a:endParaRPr b="1" sz="6000">
              <a:solidFill>
                <a:schemeClr val="lt1"/>
              </a:solidFill>
            </a:endParaRPr>
          </a:p>
        </p:txBody>
      </p:sp>
      <p:sp>
        <p:nvSpPr>
          <p:cNvPr id="63" name="Google Shape;63;p12"/>
          <p:cNvSpPr txBox="1"/>
          <p:nvPr/>
        </p:nvSpPr>
        <p:spPr>
          <a:xfrm>
            <a:off x="5668900" y="4440375"/>
            <a:ext cx="19719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</a:rPr>
              <a:t>Team2:</a:t>
            </a:r>
            <a:endParaRPr sz="3600"/>
          </a:p>
        </p:txBody>
      </p:sp>
      <p:sp>
        <p:nvSpPr>
          <p:cNvPr id="64" name="Google Shape;64;p12"/>
          <p:cNvSpPr txBox="1"/>
          <p:nvPr/>
        </p:nvSpPr>
        <p:spPr>
          <a:xfrm>
            <a:off x="7827575" y="4440375"/>
            <a:ext cx="2908500" cy="17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</a:rPr>
              <a:t>Yukun Yuan</a:t>
            </a:r>
            <a:endParaRPr sz="36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</a:rPr>
              <a:t>Dingming He</a:t>
            </a:r>
            <a:endParaRPr sz="36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</a:rPr>
              <a:t>Ran Zhou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65" name="Google Shape;65;p12"/>
          <p:cNvSpPr txBox="1"/>
          <p:nvPr/>
        </p:nvSpPr>
        <p:spPr>
          <a:xfrm>
            <a:off x="5884950" y="2593425"/>
            <a:ext cx="49635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zh-CN" sz="3000">
                <a:solidFill>
                  <a:schemeClr val="lt1"/>
                </a:solidFill>
              </a:rPr>
              <a:t>-- CSYE7200 Final Project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/>
        </p:nvSpPr>
        <p:spPr>
          <a:xfrm>
            <a:off x="3225600" y="563100"/>
            <a:ext cx="57405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</a:rPr>
              <a:t>Algorithm Design</a:t>
            </a:r>
            <a:endParaRPr sz="36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</a:rPr>
              <a:t>(VaR Algo)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42" name="Google Shape;142;p21"/>
          <p:cNvSpPr/>
          <p:nvPr/>
        </p:nvSpPr>
        <p:spPr>
          <a:xfrm rot="10800000">
            <a:off x="5472457" y="126"/>
            <a:ext cx="1255500" cy="387900"/>
          </a:xfrm>
          <a:prstGeom prst="triangle">
            <a:avLst>
              <a:gd fmla="val 50000" name="adj"/>
            </a:avLst>
          </a:prstGeom>
          <a:solidFill>
            <a:srgbClr val="53D2FF"/>
          </a:solidFill>
          <a:ln>
            <a:noFill/>
          </a:ln>
          <a:effectLst>
            <a:outerShdw blurRad="254000" rotWithShape="0" algn="tl">
              <a:srgbClr val="53D2FF">
                <a:alpha val="8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444725" y="2228100"/>
            <a:ext cx="1565400" cy="1200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FFFF"/>
                </a:solidFill>
              </a:rPr>
              <a:t>Import Data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639750" y="4270525"/>
            <a:ext cx="9562800" cy="24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Char char="●"/>
            </a:pPr>
            <a:r>
              <a:rPr lang="zh-CN" sz="1800">
                <a:solidFill>
                  <a:srgbClr val="00B0F0"/>
                </a:solidFill>
              </a:rPr>
              <a:t>The most important thing is the Random number, we must make sure it is 100% random</a:t>
            </a:r>
            <a:endParaRPr sz="1800">
              <a:solidFill>
                <a:srgbClr val="00B0F0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Char char="●"/>
            </a:pPr>
            <a:r>
              <a:rPr lang="zh-CN" sz="1800">
                <a:solidFill>
                  <a:srgbClr val="00B0F0"/>
                </a:solidFill>
              </a:rPr>
              <a:t>When we perform the project on Spark, the number of threads and the number of trials can make huge impact on efficiency</a:t>
            </a:r>
            <a:endParaRPr sz="1800">
              <a:solidFill>
                <a:srgbClr val="00B0F0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Char char="●"/>
            </a:pPr>
            <a:r>
              <a:rPr lang="zh-CN" sz="1800">
                <a:solidFill>
                  <a:srgbClr val="00B0F0"/>
                </a:solidFill>
              </a:rPr>
              <a:t>When get the result list of trials, we need to convert that as the one specific value(VaR) under certain </a:t>
            </a:r>
            <a:r>
              <a:rPr b="1" lang="zh-CN" sz="1800">
                <a:solidFill>
                  <a:srgbClr val="00B0F0"/>
                </a:solidFill>
              </a:rPr>
              <a:t>confidential interval</a:t>
            </a:r>
            <a:r>
              <a:rPr lang="zh-CN" sz="1800">
                <a:solidFill>
                  <a:srgbClr val="00B0F0"/>
                </a:solidFill>
              </a:rPr>
              <a:t>(We take 95% as the threshold)</a:t>
            </a:r>
            <a:endParaRPr sz="1800">
              <a:solidFill>
                <a:srgbClr val="00B0F0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Char char="●"/>
            </a:pPr>
            <a:r>
              <a:rPr lang="zh-CN" sz="1800">
                <a:solidFill>
                  <a:srgbClr val="00B0F0"/>
                </a:solidFill>
              </a:rPr>
              <a:t>Because the samplings are highly parallel, so Spark makes huge difference</a:t>
            </a:r>
            <a:endParaRPr sz="1800">
              <a:solidFill>
                <a:srgbClr val="00B0F0"/>
              </a:solidFill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2360575" y="2228100"/>
            <a:ext cx="1565400" cy="1200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FFFF"/>
                </a:solidFill>
              </a:rPr>
              <a:t>Define the Linear Regression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FFFF"/>
                </a:solidFill>
              </a:rPr>
              <a:t>(factors → stock)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4276413" y="2228100"/>
            <a:ext cx="1565400" cy="1200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FFFF"/>
                </a:solidFill>
              </a:rPr>
              <a:t>Define the mult-variable Distribution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FFFF"/>
                </a:solidFill>
              </a:rPr>
              <a:t>(factors)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6192275" y="2228100"/>
            <a:ext cx="1565400" cy="1200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FFFF"/>
                </a:solidFill>
              </a:rPr>
              <a:t>Sample the Market Factors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8108125" y="2228100"/>
            <a:ext cx="1565400" cy="1200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FFFF"/>
                </a:solidFill>
              </a:rPr>
              <a:t>Generate the Random Number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10023975" y="2228100"/>
            <a:ext cx="1565400" cy="1200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FFFF"/>
                </a:solidFill>
              </a:rPr>
              <a:t>Generate the Lost of this Stock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50" name="Google Shape;150;p21"/>
          <p:cNvCxnSpPr>
            <a:stCxn id="143" idx="3"/>
            <a:endCxn id="145" idx="1"/>
          </p:cNvCxnSpPr>
          <p:nvPr/>
        </p:nvCxnSpPr>
        <p:spPr>
          <a:xfrm>
            <a:off x="2010125" y="2828550"/>
            <a:ext cx="3504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21"/>
          <p:cNvCxnSpPr>
            <a:stCxn id="145" idx="3"/>
            <a:endCxn id="146" idx="1"/>
          </p:cNvCxnSpPr>
          <p:nvPr/>
        </p:nvCxnSpPr>
        <p:spPr>
          <a:xfrm>
            <a:off x="3925975" y="2828550"/>
            <a:ext cx="3504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21"/>
          <p:cNvCxnSpPr>
            <a:stCxn id="146" idx="3"/>
            <a:endCxn id="147" idx="1"/>
          </p:cNvCxnSpPr>
          <p:nvPr/>
        </p:nvCxnSpPr>
        <p:spPr>
          <a:xfrm>
            <a:off x="5841813" y="2828550"/>
            <a:ext cx="3504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21"/>
          <p:cNvCxnSpPr>
            <a:stCxn id="147" idx="3"/>
            <a:endCxn id="148" idx="1"/>
          </p:cNvCxnSpPr>
          <p:nvPr/>
        </p:nvCxnSpPr>
        <p:spPr>
          <a:xfrm>
            <a:off x="7757675" y="2828550"/>
            <a:ext cx="3504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21"/>
          <p:cNvCxnSpPr>
            <a:stCxn id="148" idx="3"/>
            <a:endCxn id="149" idx="1"/>
          </p:cNvCxnSpPr>
          <p:nvPr/>
        </p:nvCxnSpPr>
        <p:spPr>
          <a:xfrm>
            <a:off x="9673525" y="2828550"/>
            <a:ext cx="3504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Google Shape;155;p21"/>
          <p:cNvSpPr txBox="1"/>
          <p:nvPr/>
        </p:nvSpPr>
        <p:spPr>
          <a:xfrm>
            <a:off x="5197500" y="3740875"/>
            <a:ext cx="179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FFFF"/>
                </a:solidFill>
              </a:rPr>
              <a:t>Algo Arrow Diagram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/>
        </p:nvSpPr>
        <p:spPr>
          <a:xfrm>
            <a:off x="3225600" y="563100"/>
            <a:ext cx="5740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</a:rPr>
              <a:t>Train On Spark</a:t>
            </a:r>
            <a:endParaRPr/>
          </a:p>
        </p:txBody>
      </p:sp>
      <p:sp>
        <p:nvSpPr>
          <p:cNvPr id="162" name="Google Shape;162;p22"/>
          <p:cNvSpPr/>
          <p:nvPr/>
        </p:nvSpPr>
        <p:spPr>
          <a:xfrm rot="10800000">
            <a:off x="5472457" y="126"/>
            <a:ext cx="1255500" cy="387900"/>
          </a:xfrm>
          <a:prstGeom prst="triangle">
            <a:avLst>
              <a:gd fmla="val 50000" name="adj"/>
            </a:avLst>
          </a:prstGeom>
          <a:solidFill>
            <a:srgbClr val="53D2FF"/>
          </a:solidFill>
          <a:ln>
            <a:noFill/>
          </a:ln>
          <a:effectLst>
            <a:outerShdw blurRad="254000" rotWithShape="0" algn="tl">
              <a:srgbClr val="53D2FF">
                <a:alpha val="8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750" y="2051700"/>
            <a:ext cx="7053202" cy="34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750325" y="2213950"/>
            <a:ext cx="3647400" cy="27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BB5D9"/>
              </a:buClr>
              <a:buSzPts val="1400"/>
              <a:buFont typeface="Roboto Condensed"/>
              <a:buChar char="»"/>
            </a:pPr>
            <a:r>
              <a:rPr lang="zh-CN">
                <a:solidFill>
                  <a:schemeClr val="lt1"/>
                </a:solidFill>
              </a:rPr>
              <a:t>Pack up the Project as a Jar file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	$ sbt package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BB5D9"/>
              </a:buClr>
              <a:buSzPts val="1400"/>
              <a:buFont typeface="Roboto Condensed"/>
              <a:buChar char="»"/>
            </a:pPr>
            <a:r>
              <a:rPr lang="zh-CN">
                <a:solidFill>
                  <a:schemeClr val="lt1"/>
                </a:solidFill>
              </a:rPr>
              <a:t>Run the Project at Spark(local mode)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	$</a:t>
            </a:r>
            <a:r>
              <a:rPr lang="zh-CN">
                <a:solidFill>
                  <a:schemeClr val="lt1"/>
                </a:solidFill>
              </a:rPr>
              <a:t> spark-submit /Users/leonardyuan/codebase/CSYE7200-Final/7200_Final_TechIndex/target/scala-2.11/7200_final_techindex_2.11-1.0.jar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/>
        </p:nvSpPr>
        <p:spPr>
          <a:xfrm>
            <a:off x="3225600" y="563100"/>
            <a:ext cx="5740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</a:rPr>
              <a:t>Algorithm Evaluation</a:t>
            </a:r>
            <a:endParaRPr/>
          </a:p>
        </p:txBody>
      </p:sp>
      <p:sp>
        <p:nvSpPr>
          <p:cNvPr id="171" name="Google Shape;171;p23"/>
          <p:cNvSpPr/>
          <p:nvPr/>
        </p:nvSpPr>
        <p:spPr>
          <a:xfrm rot="10800000">
            <a:off x="5472457" y="126"/>
            <a:ext cx="1255500" cy="387900"/>
          </a:xfrm>
          <a:prstGeom prst="triangle">
            <a:avLst>
              <a:gd fmla="val 50000" name="adj"/>
            </a:avLst>
          </a:prstGeom>
          <a:solidFill>
            <a:srgbClr val="53D2FF"/>
          </a:solidFill>
          <a:ln>
            <a:noFill/>
          </a:ln>
          <a:effectLst>
            <a:outerShdw blurRad="254000" rotWithShape="0" algn="tl">
              <a:srgbClr val="53D2FF">
                <a:alpha val="8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1004450" y="1637625"/>
            <a:ext cx="9536100" cy="18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00B0F0"/>
                </a:solidFill>
              </a:rPr>
              <a:t>How to evaluate the efficiency</a:t>
            </a:r>
            <a:endParaRPr sz="1800">
              <a:solidFill>
                <a:srgbClr val="00B0F0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Char char="●"/>
            </a:pPr>
            <a:r>
              <a:rPr lang="zh-CN" sz="1800">
                <a:solidFill>
                  <a:srgbClr val="00B0F0"/>
                </a:solidFill>
              </a:rPr>
              <a:t>Since we have multi-parameters models toward the stocks, we can regard the history data as input, and calculate the percentage of matching</a:t>
            </a:r>
            <a:endParaRPr sz="1800">
              <a:solidFill>
                <a:srgbClr val="00B0F0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Char char="●"/>
            </a:pPr>
            <a:r>
              <a:rPr lang="zh-CN" sz="1800">
                <a:solidFill>
                  <a:srgbClr val="00B0F0"/>
                </a:solidFill>
              </a:rPr>
              <a:t>P-value = ∑(size - (Failure(stock))) / size</a:t>
            </a:r>
            <a:endParaRPr sz="1800">
              <a:solidFill>
                <a:srgbClr val="00B0F0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Char char="●"/>
            </a:pPr>
            <a:r>
              <a:rPr lang="zh-CN" sz="1800">
                <a:solidFill>
                  <a:srgbClr val="00B0F0"/>
                </a:solidFill>
              </a:rPr>
              <a:t>Why accuracy is low?(make sense? or not?)</a:t>
            </a:r>
            <a:endParaRPr sz="1800">
              <a:solidFill>
                <a:srgbClr val="00B0F0"/>
              </a:solidFill>
            </a:endParaRPr>
          </a:p>
        </p:txBody>
      </p:sp>
      <p:graphicFrame>
        <p:nvGraphicFramePr>
          <p:cNvPr id="173" name="Google Shape;173;p23"/>
          <p:cNvGraphicFramePr/>
          <p:nvPr/>
        </p:nvGraphicFramePr>
        <p:xfrm>
          <a:off x="1317200" y="3873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{4BB2CD19-E725-45C1-A8D9-9522D552045C}</a:tableStyleId>
              </a:tblPr>
              <a:tblGrid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rgbClr val="FFFFFF"/>
                          </a:solidFill>
                        </a:rPr>
                        <a:t>numTrials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rgbClr val="FFFFFF"/>
                          </a:solidFill>
                        </a:rPr>
                        <a:t>Parallelism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rgbClr val="FFFFFF"/>
                          </a:solidFill>
                        </a:rPr>
                        <a:t>Highest P-Value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rgbClr val="FFFFFF"/>
                          </a:solidFill>
                        </a:rPr>
                        <a:t>100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rgbClr val="FFFFFF"/>
                          </a:solidFill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rgbClr val="FFFFFF"/>
                          </a:solidFill>
                        </a:rPr>
                        <a:t>4.2%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rgbClr val="FFFFFF"/>
                          </a:solidFill>
                        </a:rPr>
                        <a:t>200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rgbClr val="FFFFFF"/>
                          </a:solidFill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rgbClr val="FFFFFF"/>
                          </a:solidFill>
                        </a:rPr>
                        <a:t>6.7%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rgbClr val="FFFFFF"/>
                          </a:solidFill>
                        </a:rPr>
                        <a:t>10000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rgbClr val="FFFFFF"/>
                          </a:solidFill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rgbClr val="FFFFFF"/>
                          </a:solidFill>
                        </a:rPr>
                        <a:t>12.3%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rgbClr val="FFFFFF"/>
                          </a:solidFill>
                        </a:rPr>
                        <a:t>1000000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rgbClr val="FFFFFF"/>
                          </a:solidFill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rgbClr val="FFFFFF"/>
                          </a:solidFill>
                        </a:rPr>
                        <a:t>16.8%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/>
        </p:nvSpPr>
        <p:spPr>
          <a:xfrm flipH="1">
            <a:off x="753975" y="2209575"/>
            <a:ext cx="1036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53D2FF"/>
                </a:solidFill>
              </a:rPr>
              <a:t>Create Own Branch → Create Draft Pull Request → Convert to PR(Code Reviews) → Merge</a:t>
            </a:r>
            <a:endParaRPr sz="1800"/>
          </a:p>
        </p:txBody>
      </p:sp>
      <p:sp>
        <p:nvSpPr>
          <p:cNvPr id="180" name="Google Shape;180;p24"/>
          <p:cNvSpPr/>
          <p:nvPr/>
        </p:nvSpPr>
        <p:spPr>
          <a:xfrm>
            <a:off x="466897" y="1618777"/>
            <a:ext cx="287100" cy="287100"/>
          </a:xfrm>
          <a:prstGeom prst="chevron">
            <a:avLst>
              <a:gd fmla="val 50000" name="adj"/>
            </a:avLst>
          </a:prstGeom>
          <a:solidFill>
            <a:srgbClr val="53D2FF"/>
          </a:solidFill>
          <a:ln>
            <a:noFill/>
          </a:ln>
          <a:effectLst>
            <a:outerShdw blurRad="254000" rotWithShape="0" algn="ctr">
              <a:srgbClr val="53D2FF">
                <a:alpha val="8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4"/>
          <p:cNvSpPr/>
          <p:nvPr/>
        </p:nvSpPr>
        <p:spPr>
          <a:xfrm>
            <a:off x="825745" y="1618777"/>
            <a:ext cx="287100" cy="287100"/>
          </a:xfrm>
          <a:prstGeom prst="chevron">
            <a:avLst>
              <a:gd fmla="val 50000" name="adj"/>
            </a:avLst>
          </a:prstGeom>
          <a:solidFill>
            <a:srgbClr val="53D2FF"/>
          </a:solidFill>
          <a:ln>
            <a:noFill/>
          </a:ln>
          <a:effectLst>
            <a:outerShdw blurRad="254000" rotWithShape="0" algn="ctr">
              <a:srgbClr val="53D2FF">
                <a:alpha val="8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4"/>
          <p:cNvSpPr/>
          <p:nvPr/>
        </p:nvSpPr>
        <p:spPr>
          <a:xfrm>
            <a:off x="1184592" y="1618777"/>
            <a:ext cx="287100" cy="287100"/>
          </a:xfrm>
          <a:prstGeom prst="chevron">
            <a:avLst>
              <a:gd fmla="val 50000" name="adj"/>
            </a:avLst>
          </a:prstGeom>
          <a:solidFill>
            <a:srgbClr val="53D2FF"/>
          </a:solidFill>
          <a:ln>
            <a:noFill/>
          </a:ln>
          <a:effectLst>
            <a:outerShdw blurRad="254000" rotWithShape="0" algn="ctr">
              <a:srgbClr val="53D2FF">
                <a:alpha val="8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3448946" y="511100"/>
            <a:ext cx="5442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</a:rPr>
              <a:t>Codebase Management</a:t>
            </a:r>
            <a:endParaRPr/>
          </a:p>
        </p:txBody>
      </p:sp>
      <p:sp>
        <p:nvSpPr>
          <p:cNvPr id="184" name="Google Shape;184;p24"/>
          <p:cNvSpPr/>
          <p:nvPr/>
        </p:nvSpPr>
        <p:spPr>
          <a:xfrm rot="10800000">
            <a:off x="5472457" y="126"/>
            <a:ext cx="1255500" cy="387900"/>
          </a:xfrm>
          <a:prstGeom prst="triangle">
            <a:avLst>
              <a:gd fmla="val 50000" name="adj"/>
            </a:avLst>
          </a:prstGeom>
          <a:solidFill>
            <a:srgbClr val="53D2FF"/>
          </a:solidFill>
          <a:ln>
            <a:noFill/>
          </a:ln>
          <a:effectLst>
            <a:outerShdw blurRad="254000" rotWithShape="0" algn="tl">
              <a:srgbClr val="53D2FF">
                <a:alpha val="8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300" y="2896888"/>
            <a:ext cx="6737381" cy="274753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/>
        </p:nvSpPr>
        <p:spPr>
          <a:xfrm flipH="1">
            <a:off x="1543599" y="1592975"/>
            <a:ext cx="592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rgbClr val="53D2FF"/>
                </a:solidFill>
              </a:rPr>
              <a:t>We use Pull Request to review code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/>
        </p:nvSpPr>
        <p:spPr>
          <a:xfrm flipH="1">
            <a:off x="1562450" y="1157300"/>
            <a:ext cx="387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rgbClr val="53D2FF"/>
                </a:solidFill>
              </a:rPr>
              <a:t>Pull Request Management</a:t>
            </a:r>
            <a:endParaRPr/>
          </a:p>
        </p:txBody>
      </p:sp>
      <p:sp>
        <p:nvSpPr>
          <p:cNvPr id="193" name="Google Shape;193;p25"/>
          <p:cNvSpPr/>
          <p:nvPr/>
        </p:nvSpPr>
        <p:spPr>
          <a:xfrm>
            <a:off x="485897" y="1183102"/>
            <a:ext cx="287100" cy="287100"/>
          </a:xfrm>
          <a:prstGeom prst="chevron">
            <a:avLst>
              <a:gd fmla="val 50000" name="adj"/>
            </a:avLst>
          </a:prstGeom>
          <a:solidFill>
            <a:srgbClr val="53D2FF"/>
          </a:solidFill>
          <a:ln>
            <a:noFill/>
          </a:ln>
          <a:effectLst>
            <a:outerShdw blurRad="254000" rotWithShape="0" algn="ctr">
              <a:srgbClr val="53D2FF">
                <a:alpha val="8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5"/>
          <p:cNvSpPr/>
          <p:nvPr/>
        </p:nvSpPr>
        <p:spPr>
          <a:xfrm>
            <a:off x="844745" y="1183102"/>
            <a:ext cx="287100" cy="287100"/>
          </a:xfrm>
          <a:prstGeom prst="chevron">
            <a:avLst>
              <a:gd fmla="val 50000" name="adj"/>
            </a:avLst>
          </a:prstGeom>
          <a:solidFill>
            <a:srgbClr val="53D2FF"/>
          </a:solidFill>
          <a:ln>
            <a:noFill/>
          </a:ln>
          <a:effectLst>
            <a:outerShdw blurRad="254000" rotWithShape="0" algn="ctr">
              <a:srgbClr val="53D2FF">
                <a:alpha val="8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5"/>
          <p:cNvSpPr/>
          <p:nvPr/>
        </p:nvSpPr>
        <p:spPr>
          <a:xfrm>
            <a:off x="1203592" y="1183102"/>
            <a:ext cx="287100" cy="287100"/>
          </a:xfrm>
          <a:prstGeom prst="chevron">
            <a:avLst>
              <a:gd fmla="val 50000" name="adj"/>
            </a:avLst>
          </a:prstGeom>
          <a:solidFill>
            <a:srgbClr val="53D2FF"/>
          </a:solidFill>
          <a:ln>
            <a:noFill/>
          </a:ln>
          <a:effectLst>
            <a:outerShdw blurRad="254000" rotWithShape="0" algn="ctr">
              <a:srgbClr val="53D2FF">
                <a:alpha val="8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3448946" y="536900"/>
            <a:ext cx="5442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</a:rPr>
              <a:t>Codebase Management</a:t>
            </a:r>
            <a:endParaRPr/>
          </a:p>
        </p:txBody>
      </p:sp>
      <p:sp>
        <p:nvSpPr>
          <p:cNvPr id="197" name="Google Shape;197;p25"/>
          <p:cNvSpPr/>
          <p:nvPr/>
        </p:nvSpPr>
        <p:spPr>
          <a:xfrm rot="10800000">
            <a:off x="5472457" y="126"/>
            <a:ext cx="1255500" cy="387900"/>
          </a:xfrm>
          <a:prstGeom prst="triangle">
            <a:avLst>
              <a:gd fmla="val 50000" name="adj"/>
            </a:avLst>
          </a:prstGeom>
          <a:solidFill>
            <a:srgbClr val="53D2FF"/>
          </a:solidFill>
          <a:ln>
            <a:noFill/>
          </a:ln>
          <a:effectLst>
            <a:outerShdw blurRad="254000" rotWithShape="0" algn="tl">
              <a:srgbClr val="53D2FF">
                <a:alpha val="8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8200" y="1641375"/>
            <a:ext cx="2816876" cy="447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9624" y="1337348"/>
            <a:ext cx="2516475" cy="479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/>
          <p:nvPr/>
        </p:nvSpPr>
        <p:spPr>
          <a:xfrm>
            <a:off x="5337187" y="6260175"/>
            <a:ext cx="21453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B0F0"/>
                </a:solidFill>
              </a:rPr>
              <a:t>Dingming’s Pull Request</a:t>
            </a:r>
            <a:endParaRPr/>
          </a:p>
        </p:txBody>
      </p:sp>
      <p:sp>
        <p:nvSpPr>
          <p:cNvPr id="201" name="Google Shape;201;p25"/>
          <p:cNvSpPr txBox="1"/>
          <p:nvPr/>
        </p:nvSpPr>
        <p:spPr>
          <a:xfrm>
            <a:off x="9298062" y="6260175"/>
            <a:ext cx="17796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zh-CN">
                <a:solidFill>
                  <a:srgbClr val="00B0F0"/>
                </a:solidFill>
              </a:rPr>
              <a:t>an’s Pull Request</a:t>
            </a:r>
            <a:endParaRPr/>
          </a:p>
        </p:txBody>
      </p:sp>
      <p:sp>
        <p:nvSpPr>
          <p:cNvPr id="202" name="Google Shape;202;p25"/>
          <p:cNvSpPr txBox="1"/>
          <p:nvPr/>
        </p:nvSpPr>
        <p:spPr>
          <a:xfrm>
            <a:off x="1376300" y="6260175"/>
            <a:ext cx="21453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B0F0"/>
                </a:solidFill>
              </a:rPr>
              <a:t>Yukun</a:t>
            </a:r>
            <a:r>
              <a:rPr lang="zh-CN">
                <a:solidFill>
                  <a:srgbClr val="00B0F0"/>
                </a:solidFill>
              </a:rPr>
              <a:t>’s Pull Request</a:t>
            </a:r>
            <a:endParaRPr/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000" y="2222100"/>
            <a:ext cx="2890650" cy="391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6"/>
          <p:cNvGrpSpPr/>
          <p:nvPr/>
        </p:nvGrpSpPr>
        <p:grpSpPr>
          <a:xfrm flipH="1" rot="10800000">
            <a:off x="659109" y="3443936"/>
            <a:ext cx="10891768" cy="215270"/>
            <a:chOff x="1828800" y="3694113"/>
            <a:chExt cx="10031100" cy="203200"/>
          </a:xfrm>
        </p:grpSpPr>
        <p:cxnSp>
          <p:nvCxnSpPr>
            <p:cNvPr id="210" name="Google Shape;210;p26"/>
            <p:cNvCxnSpPr/>
            <p:nvPr/>
          </p:nvCxnSpPr>
          <p:spPr>
            <a:xfrm>
              <a:off x="1828800" y="3795713"/>
              <a:ext cx="10031100" cy="30000"/>
            </a:xfrm>
            <a:prstGeom prst="straightConnector1">
              <a:avLst/>
            </a:prstGeom>
            <a:noFill/>
            <a:ln cap="flat" cmpd="sng" w="12700">
              <a:solidFill>
                <a:schemeClr val="lt1">
                  <a:alpha val="47843"/>
                </a:schemeClr>
              </a:solidFill>
              <a:prstDash val="solid"/>
              <a:miter lim="800000"/>
              <a:headEnd len="med" w="med" type="oval"/>
              <a:tailEnd len="med" w="med" type="oval"/>
            </a:ln>
          </p:spPr>
        </p:cxnSp>
        <p:sp>
          <p:nvSpPr>
            <p:cNvPr id="211" name="Google Shape;211;p26"/>
            <p:cNvSpPr/>
            <p:nvPr/>
          </p:nvSpPr>
          <p:spPr>
            <a:xfrm>
              <a:off x="5041053" y="3694113"/>
              <a:ext cx="203200" cy="20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3302000" y="3694113"/>
              <a:ext cx="203200" cy="20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8569960" y="3694113"/>
              <a:ext cx="203200" cy="20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6846147" y="3694113"/>
              <a:ext cx="203200" cy="20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26"/>
          <p:cNvSpPr txBox="1"/>
          <p:nvPr/>
        </p:nvSpPr>
        <p:spPr>
          <a:xfrm>
            <a:off x="3158720" y="4236727"/>
            <a:ext cx="21972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3675625" y="2074875"/>
            <a:ext cx="1163448" cy="1261310"/>
          </a:xfrm>
          <a:custGeom>
            <a:rect b="b" l="l" r="r" t="t"/>
            <a:pathLst>
              <a:path extrusionOk="0" h="3521" w="3168">
                <a:moveTo>
                  <a:pt x="1583" y="0"/>
                </a:moveTo>
                <a:lnTo>
                  <a:pt x="1688" y="4"/>
                </a:lnTo>
                <a:lnTo>
                  <a:pt x="1791" y="14"/>
                </a:lnTo>
                <a:lnTo>
                  <a:pt x="1891" y="30"/>
                </a:lnTo>
                <a:lnTo>
                  <a:pt x="1989" y="53"/>
                </a:lnTo>
                <a:lnTo>
                  <a:pt x="2084" y="82"/>
                </a:lnTo>
                <a:lnTo>
                  <a:pt x="2177" y="116"/>
                </a:lnTo>
                <a:lnTo>
                  <a:pt x="2267" y="157"/>
                </a:lnTo>
                <a:lnTo>
                  <a:pt x="2355" y="201"/>
                </a:lnTo>
                <a:lnTo>
                  <a:pt x="2439" y="252"/>
                </a:lnTo>
                <a:lnTo>
                  <a:pt x="2520" y="307"/>
                </a:lnTo>
                <a:lnTo>
                  <a:pt x="2596" y="368"/>
                </a:lnTo>
                <a:lnTo>
                  <a:pt x="2669" y="432"/>
                </a:lnTo>
                <a:lnTo>
                  <a:pt x="2738" y="502"/>
                </a:lnTo>
                <a:lnTo>
                  <a:pt x="2802" y="575"/>
                </a:lnTo>
                <a:lnTo>
                  <a:pt x="2862" y="653"/>
                </a:lnTo>
                <a:lnTo>
                  <a:pt x="2917" y="733"/>
                </a:lnTo>
                <a:lnTo>
                  <a:pt x="2967" y="817"/>
                </a:lnTo>
                <a:lnTo>
                  <a:pt x="3012" y="905"/>
                </a:lnTo>
                <a:lnTo>
                  <a:pt x="3053" y="996"/>
                </a:lnTo>
                <a:lnTo>
                  <a:pt x="3087" y="1089"/>
                </a:lnTo>
                <a:lnTo>
                  <a:pt x="3115" y="1185"/>
                </a:lnTo>
                <a:lnTo>
                  <a:pt x="3138" y="1283"/>
                </a:lnTo>
                <a:lnTo>
                  <a:pt x="3154" y="1385"/>
                </a:lnTo>
                <a:lnTo>
                  <a:pt x="3164" y="1488"/>
                </a:lnTo>
                <a:lnTo>
                  <a:pt x="3168" y="1592"/>
                </a:lnTo>
                <a:lnTo>
                  <a:pt x="3164" y="1695"/>
                </a:lnTo>
                <a:lnTo>
                  <a:pt x="3155" y="1795"/>
                </a:lnTo>
                <a:lnTo>
                  <a:pt x="3139" y="1895"/>
                </a:lnTo>
                <a:lnTo>
                  <a:pt x="3116" y="1992"/>
                </a:lnTo>
                <a:lnTo>
                  <a:pt x="3090" y="2086"/>
                </a:lnTo>
                <a:lnTo>
                  <a:pt x="3056" y="2178"/>
                </a:lnTo>
                <a:lnTo>
                  <a:pt x="3018" y="2268"/>
                </a:lnTo>
                <a:lnTo>
                  <a:pt x="2974" y="2355"/>
                </a:lnTo>
                <a:lnTo>
                  <a:pt x="2925" y="2438"/>
                </a:lnTo>
                <a:lnTo>
                  <a:pt x="2872" y="2518"/>
                </a:lnTo>
                <a:lnTo>
                  <a:pt x="2814" y="2594"/>
                </a:lnTo>
                <a:lnTo>
                  <a:pt x="2752" y="2667"/>
                </a:lnTo>
                <a:lnTo>
                  <a:pt x="2684" y="2735"/>
                </a:lnTo>
                <a:lnTo>
                  <a:pt x="2614" y="2800"/>
                </a:lnTo>
                <a:lnTo>
                  <a:pt x="2540" y="2860"/>
                </a:lnTo>
                <a:lnTo>
                  <a:pt x="2461" y="2916"/>
                </a:lnTo>
                <a:lnTo>
                  <a:pt x="2380" y="2967"/>
                </a:lnTo>
                <a:lnTo>
                  <a:pt x="2295" y="3013"/>
                </a:lnTo>
                <a:lnTo>
                  <a:pt x="2208" y="3055"/>
                </a:lnTo>
                <a:lnTo>
                  <a:pt x="2117" y="3090"/>
                </a:lnTo>
                <a:lnTo>
                  <a:pt x="2024" y="3120"/>
                </a:lnTo>
                <a:lnTo>
                  <a:pt x="1928" y="3145"/>
                </a:lnTo>
                <a:lnTo>
                  <a:pt x="1583" y="3521"/>
                </a:lnTo>
                <a:lnTo>
                  <a:pt x="1238" y="3145"/>
                </a:lnTo>
                <a:lnTo>
                  <a:pt x="1144" y="3120"/>
                </a:lnTo>
                <a:lnTo>
                  <a:pt x="1050" y="3090"/>
                </a:lnTo>
                <a:lnTo>
                  <a:pt x="960" y="3055"/>
                </a:lnTo>
                <a:lnTo>
                  <a:pt x="872" y="3013"/>
                </a:lnTo>
                <a:lnTo>
                  <a:pt x="787" y="2967"/>
                </a:lnTo>
                <a:lnTo>
                  <a:pt x="706" y="2916"/>
                </a:lnTo>
                <a:lnTo>
                  <a:pt x="628" y="2860"/>
                </a:lnTo>
                <a:lnTo>
                  <a:pt x="553" y="2800"/>
                </a:lnTo>
                <a:lnTo>
                  <a:pt x="483" y="2735"/>
                </a:lnTo>
                <a:lnTo>
                  <a:pt x="416" y="2667"/>
                </a:lnTo>
                <a:lnTo>
                  <a:pt x="353" y="2594"/>
                </a:lnTo>
                <a:lnTo>
                  <a:pt x="296" y="2518"/>
                </a:lnTo>
                <a:lnTo>
                  <a:pt x="243" y="2438"/>
                </a:lnTo>
                <a:lnTo>
                  <a:pt x="194" y="2355"/>
                </a:lnTo>
                <a:lnTo>
                  <a:pt x="150" y="2268"/>
                </a:lnTo>
                <a:lnTo>
                  <a:pt x="111" y="2178"/>
                </a:lnTo>
                <a:lnTo>
                  <a:pt x="78" y="2086"/>
                </a:lnTo>
                <a:lnTo>
                  <a:pt x="50" y="1992"/>
                </a:lnTo>
                <a:lnTo>
                  <a:pt x="29" y="1895"/>
                </a:lnTo>
                <a:lnTo>
                  <a:pt x="13" y="1795"/>
                </a:lnTo>
                <a:lnTo>
                  <a:pt x="3" y="1695"/>
                </a:lnTo>
                <a:lnTo>
                  <a:pt x="0" y="1592"/>
                </a:lnTo>
                <a:lnTo>
                  <a:pt x="3" y="1488"/>
                </a:lnTo>
                <a:lnTo>
                  <a:pt x="14" y="1385"/>
                </a:lnTo>
                <a:lnTo>
                  <a:pt x="30" y="1283"/>
                </a:lnTo>
                <a:lnTo>
                  <a:pt x="52" y="1185"/>
                </a:lnTo>
                <a:lnTo>
                  <a:pt x="81" y="1089"/>
                </a:lnTo>
                <a:lnTo>
                  <a:pt x="115" y="996"/>
                </a:lnTo>
                <a:lnTo>
                  <a:pt x="155" y="905"/>
                </a:lnTo>
                <a:lnTo>
                  <a:pt x="200" y="817"/>
                </a:lnTo>
                <a:lnTo>
                  <a:pt x="250" y="733"/>
                </a:lnTo>
                <a:lnTo>
                  <a:pt x="305" y="653"/>
                </a:lnTo>
                <a:lnTo>
                  <a:pt x="366" y="575"/>
                </a:lnTo>
                <a:lnTo>
                  <a:pt x="430" y="502"/>
                </a:lnTo>
                <a:lnTo>
                  <a:pt x="499" y="432"/>
                </a:lnTo>
                <a:lnTo>
                  <a:pt x="571" y="368"/>
                </a:lnTo>
                <a:lnTo>
                  <a:pt x="648" y="307"/>
                </a:lnTo>
                <a:lnTo>
                  <a:pt x="729" y="252"/>
                </a:lnTo>
                <a:lnTo>
                  <a:pt x="813" y="201"/>
                </a:lnTo>
                <a:lnTo>
                  <a:pt x="900" y="157"/>
                </a:lnTo>
                <a:lnTo>
                  <a:pt x="991" y="116"/>
                </a:lnTo>
                <a:lnTo>
                  <a:pt x="1083" y="82"/>
                </a:lnTo>
                <a:lnTo>
                  <a:pt x="1179" y="53"/>
                </a:lnTo>
                <a:lnTo>
                  <a:pt x="1277" y="30"/>
                </a:lnTo>
                <a:lnTo>
                  <a:pt x="1377" y="14"/>
                </a:lnTo>
                <a:lnTo>
                  <a:pt x="1480" y="4"/>
                </a:lnTo>
                <a:lnTo>
                  <a:pt x="1583" y="0"/>
                </a:lnTo>
                <a:close/>
              </a:path>
            </a:pathLst>
          </a:custGeom>
          <a:solidFill>
            <a:srgbClr val="41A0DA">
              <a:alpha val="37647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6"/>
          <p:cNvSpPr/>
          <p:nvPr/>
        </p:nvSpPr>
        <p:spPr>
          <a:xfrm>
            <a:off x="7507353" y="2074875"/>
            <a:ext cx="1163448" cy="1261310"/>
          </a:xfrm>
          <a:custGeom>
            <a:rect b="b" l="l" r="r" t="t"/>
            <a:pathLst>
              <a:path extrusionOk="0" h="3521" w="3168">
                <a:moveTo>
                  <a:pt x="1583" y="0"/>
                </a:moveTo>
                <a:lnTo>
                  <a:pt x="1688" y="4"/>
                </a:lnTo>
                <a:lnTo>
                  <a:pt x="1791" y="14"/>
                </a:lnTo>
                <a:lnTo>
                  <a:pt x="1891" y="30"/>
                </a:lnTo>
                <a:lnTo>
                  <a:pt x="1989" y="53"/>
                </a:lnTo>
                <a:lnTo>
                  <a:pt x="2084" y="82"/>
                </a:lnTo>
                <a:lnTo>
                  <a:pt x="2177" y="116"/>
                </a:lnTo>
                <a:lnTo>
                  <a:pt x="2267" y="157"/>
                </a:lnTo>
                <a:lnTo>
                  <a:pt x="2355" y="201"/>
                </a:lnTo>
                <a:lnTo>
                  <a:pt x="2439" y="252"/>
                </a:lnTo>
                <a:lnTo>
                  <a:pt x="2520" y="307"/>
                </a:lnTo>
                <a:lnTo>
                  <a:pt x="2596" y="368"/>
                </a:lnTo>
                <a:lnTo>
                  <a:pt x="2669" y="432"/>
                </a:lnTo>
                <a:lnTo>
                  <a:pt x="2738" y="502"/>
                </a:lnTo>
                <a:lnTo>
                  <a:pt x="2802" y="575"/>
                </a:lnTo>
                <a:lnTo>
                  <a:pt x="2862" y="653"/>
                </a:lnTo>
                <a:lnTo>
                  <a:pt x="2917" y="733"/>
                </a:lnTo>
                <a:lnTo>
                  <a:pt x="2967" y="817"/>
                </a:lnTo>
                <a:lnTo>
                  <a:pt x="3012" y="905"/>
                </a:lnTo>
                <a:lnTo>
                  <a:pt x="3053" y="996"/>
                </a:lnTo>
                <a:lnTo>
                  <a:pt x="3087" y="1089"/>
                </a:lnTo>
                <a:lnTo>
                  <a:pt x="3115" y="1185"/>
                </a:lnTo>
                <a:lnTo>
                  <a:pt x="3138" y="1283"/>
                </a:lnTo>
                <a:lnTo>
                  <a:pt x="3154" y="1385"/>
                </a:lnTo>
                <a:lnTo>
                  <a:pt x="3164" y="1488"/>
                </a:lnTo>
                <a:lnTo>
                  <a:pt x="3168" y="1592"/>
                </a:lnTo>
                <a:lnTo>
                  <a:pt x="3164" y="1695"/>
                </a:lnTo>
                <a:lnTo>
                  <a:pt x="3155" y="1795"/>
                </a:lnTo>
                <a:lnTo>
                  <a:pt x="3139" y="1895"/>
                </a:lnTo>
                <a:lnTo>
                  <a:pt x="3116" y="1992"/>
                </a:lnTo>
                <a:lnTo>
                  <a:pt x="3090" y="2086"/>
                </a:lnTo>
                <a:lnTo>
                  <a:pt x="3056" y="2178"/>
                </a:lnTo>
                <a:lnTo>
                  <a:pt x="3018" y="2268"/>
                </a:lnTo>
                <a:lnTo>
                  <a:pt x="2974" y="2355"/>
                </a:lnTo>
                <a:lnTo>
                  <a:pt x="2925" y="2438"/>
                </a:lnTo>
                <a:lnTo>
                  <a:pt x="2872" y="2518"/>
                </a:lnTo>
                <a:lnTo>
                  <a:pt x="2814" y="2594"/>
                </a:lnTo>
                <a:lnTo>
                  <a:pt x="2752" y="2667"/>
                </a:lnTo>
                <a:lnTo>
                  <a:pt x="2684" y="2735"/>
                </a:lnTo>
                <a:lnTo>
                  <a:pt x="2614" y="2800"/>
                </a:lnTo>
                <a:lnTo>
                  <a:pt x="2540" y="2860"/>
                </a:lnTo>
                <a:lnTo>
                  <a:pt x="2461" y="2916"/>
                </a:lnTo>
                <a:lnTo>
                  <a:pt x="2380" y="2967"/>
                </a:lnTo>
                <a:lnTo>
                  <a:pt x="2295" y="3013"/>
                </a:lnTo>
                <a:lnTo>
                  <a:pt x="2208" y="3055"/>
                </a:lnTo>
                <a:lnTo>
                  <a:pt x="2117" y="3090"/>
                </a:lnTo>
                <a:lnTo>
                  <a:pt x="2024" y="3120"/>
                </a:lnTo>
                <a:lnTo>
                  <a:pt x="1928" y="3145"/>
                </a:lnTo>
                <a:lnTo>
                  <a:pt x="1583" y="3521"/>
                </a:lnTo>
                <a:lnTo>
                  <a:pt x="1238" y="3145"/>
                </a:lnTo>
                <a:lnTo>
                  <a:pt x="1144" y="3120"/>
                </a:lnTo>
                <a:lnTo>
                  <a:pt x="1050" y="3090"/>
                </a:lnTo>
                <a:lnTo>
                  <a:pt x="960" y="3055"/>
                </a:lnTo>
                <a:lnTo>
                  <a:pt x="872" y="3013"/>
                </a:lnTo>
                <a:lnTo>
                  <a:pt x="787" y="2967"/>
                </a:lnTo>
                <a:lnTo>
                  <a:pt x="706" y="2916"/>
                </a:lnTo>
                <a:lnTo>
                  <a:pt x="628" y="2860"/>
                </a:lnTo>
                <a:lnTo>
                  <a:pt x="553" y="2800"/>
                </a:lnTo>
                <a:lnTo>
                  <a:pt x="483" y="2735"/>
                </a:lnTo>
                <a:lnTo>
                  <a:pt x="416" y="2667"/>
                </a:lnTo>
                <a:lnTo>
                  <a:pt x="353" y="2594"/>
                </a:lnTo>
                <a:lnTo>
                  <a:pt x="296" y="2518"/>
                </a:lnTo>
                <a:lnTo>
                  <a:pt x="243" y="2438"/>
                </a:lnTo>
                <a:lnTo>
                  <a:pt x="194" y="2355"/>
                </a:lnTo>
                <a:lnTo>
                  <a:pt x="150" y="2268"/>
                </a:lnTo>
                <a:lnTo>
                  <a:pt x="111" y="2178"/>
                </a:lnTo>
                <a:lnTo>
                  <a:pt x="78" y="2086"/>
                </a:lnTo>
                <a:lnTo>
                  <a:pt x="50" y="1992"/>
                </a:lnTo>
                <a:lnTo>
                  <a:pt x="29" y="1895"/>
                </a:lnTo>
                <a:lnTo>
                  <a:pt x="13" y="1795"/>
                </a:lnTo>
                <a:lnTo>
                  <a:pt x="3" y="1695"/>
                </a:lnTo>
                <a:lnTo>
                  <a:pt x="0" y="1592"/>
                </a:lnTo>
                <a:lnTo>
                  <a:pt x="3" y="1488"/>
                </a:lnTo>
                <a:lnTo>
                  <a:pt x="14" y="1385"/>
                </a:lnTo>
                <a:lnTo>
                  <a:pt x="30" y="1283"/>
                </a:lnTo>
                <a:lnTo>
                  <a:pt x="52" y="1185"/>
                </a:lnTo>
                <a:lnTo>
                  <a:pt x="81" y="1089"/>
                </a:lnTo>
                <a:lnTo>
                  <a:pt x="115" y="996"/>
                </a:lnTo>
                <a:lnTo>
                  <a:pt x="155" y="905"/>
                </a:lnTo>
                <a:lnTo>
                  <a:pt x="200" y="817"/>
                </a:lnTo>
                <a:lnTo>
                  <a:pt x="250" y="733"/>
                </a:lnTo>
                <a:lnTo>
                  <a:pt x="305" y="653"/>
                </a:lnTo>
                <a:lnTo>
                  <a:pt x="366" y="575"/>
                </a:lnTo>
                <a:lnTo>
                  <a:pt x="430" y="502"/>
                </a:lnTo>
                <a:lnTo>
                  <a:pt x="499" y="432"/>
                </a:lnTo>
                <a:lnTo>
                  <a:pt x="571" y="368"/>
                </a:lnTo>
                <a:lnTo>
                  <a:pt x="648" y="307"/>
                </a:lnTo>
                <a:lnTo>
                  <a:pt x="729" y="252"/>
                </a:lnTo>
                <a:lnTo>
                  <a:pt x="813" y="201"/>
                </a:lnTo>
                <a:lnTo>
                  <a:pt x="900" y="157"/>
                </a:lnTo>
                <a:lnTo>
                  <a:pt x="991" y="116"/>
                </a:lnTo>
                <a:lnTo>
                  <a:pt x="1083" y="82"/>
                </a:lnTo>
                <a:lnTo>
                  <a:pt x="1179" y="53"/>
                </a:lnTo>
                <a:lnTo>
                  <a:pt x="1277" y="30"/>
                </a:lnTo>
                <a:lnTo>
                  <a:pt x="1377" y="14"/>
                </a:lnTo>
                <a:lnTo>
                  <a:pt x="1480" y="4"/>
                </a:lnTo>
                <a:lnTo>
                  <a:pt x="1583" y="0"/>
                </a:lnTo>
                <a:close/>
              </a:path>
            </a:pathLst>
          </a:custGeom>
          <a:solidFill>
            <a:srgbClr val="41A0DA">
              <a:alpha val="37647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6"/>
          <p:cNvSpPr/>
          <p:nvPr/>
        </p:nvSpPr>
        <p:spPr>
          <a:xfrm flipH="1" rot="10800000">
            <a:off x="5635617" y="3766728"/>
            <a:ext cx="1163448" cy="1261310"/>
          </a:xfrm>
          <a:custGeom>
            <a:rect b="b" l="l" r="r" t="t"/>
            <a:pathLst>
              <a:path extrusionOk="0" h="3521" w="3168">
                <a:moveTo>
                  <a:pt x="1583" y="0"/>
                </a:moveTo>
                <a:lnTo>
                  <a:pt x="1688" y="4"/>
                </a:lnTo>
                <a:lnTo>
                  <a:pt x="1791" y="14"/>
                </a:lnTo>
                <a:lnTo>
                  <a:pt x="1891" y="30"/>
                </a:lnTo>
                <a:lnTo>
                  <a:pt x="1989" y="53"/>
                </a:lnTo>
                <a:lnTo>
                  <a:pt x="2084" y="82"/>
                </a:lnTo>
                <a:lnTo>
                  <a:pt x="2177" y="116"/>
                </a:lnTo>
                <a:lnTo>
                  <a:pt x="2267" y="157"/>
                </a:lnTo>
                <a:lnTo>
                  <a:pt x="2355" y="201"/>
                </a:lnTo>
                <a:lnTo>
                  <a:pt x="2439" y="252"/>
                </a:lnTo>
                <a:lnTo>
                  <a:pt x="2520" y="307"/>
                </a:lnTo>
                <a:lnTo>
                  <a:pt x="2596" y="368"/>
                </a:lnTo>
                <a:lnTo>
                  <a:pt x="2669" y="432"/>
                </a:lnTo>
                <a:lnTo>
                  <a:pt x="2738" y="502"/>
                </a:lnTo>
                <a:lnTo>
                  <a:pt x="2802" y="575"/>
                </a:lnTo>
                <a:lnTo>
                  <a:pt x="2862" y="653"/>
                </a:lnTo>
                <a:lnTo>
                  <a:pt x="2917" y="733"/>
                </a:lnTo>
                <a:lnTo>
                  <a:pt x="2967" y="817"/>
                </a:lnTo>
                <a:lnTo>
                  <a:pt x="3012" y="905"/>
                </a:lnTo>
                <a:lnTo>
                  <a:pt x="3053" y="996"/>
                </a:lnTo>
                <a:lnTo>
                  <a:pt x="3087" y="1089"/>
                </a:lnTo>
                <a:lnTo>
                  <a:pt x="3115" y="1185"/>
                </a:lnTo>
                <a:lnTo>
                  <a:pt x="3138" y="1283"/>
                </a:lnTo>
                <a:lnTo>
                  <a:pt x="3154" y="1385"/>
                </a:lnTo>
                <a:lnTo>
                  <a:pt x="3164" y="1488"/>
                </a:lnTo>
                <a:lnTo>
                  <a:pt x="3168" y="1592"/>
                </a:lnTo>
                <a:lnTo>
                  <a:pt x="3164" y="1695"/>
                </a:lnTo>
                <a:lnTo>
                  <a:pt x="3155" y="1795"/>
                </a:lnTo>
                <a:lnTo>
                  <a:pt x="3139" y="1895"/>
                </a:lnTo>
                <a:lnTo>
                  <a:pt x="3116" y="1992"/>
                </a:lnTo>
                <a:lnTo>
                  <a:pt x="3090" y="2086"/>
                </a:lnTo>
                <a:lnTo>
                  <a:pt x="3056" y="2178"/>
                </a:lnTo>
                <a:lnTo>
                  <a:pt x="3018" y="2268"/>
                </a:lnTo>
                <a:lnTo>
                  <a:pt x="2974" y="2355"/>
                </a:lnTo>
                <a:lnTo>
                  <a:pt x="2925" y="2438"/>
                </a:lnTo>
                <a:lnTo>
                  <a:pt x="2872" y="2518"/>
                </a:lnTo>
                <a:lnTo>
                  <a:pt x="2814" y="2594"/>
                </a:lnTo>
                <a:lnTo>
                  <a:pt x="2752" y="2667"/>
                </a:lnTo>
                <a:lnTo>
                  <a:pt x="2684" y="2735"/>
                </a:lnTo>
                <a:lnTo>
                  <a:pt x="2614" y="2800"/>
                </a:lnTo>
                <a:lnTo>
                  <a:pt x="2540" y="2860"/>
                </a:lnTo>
                <a:lnTo>
                  <a:pt x="2461" y="2916"/>
                </a:lnTo>
                <a:lnTo>
                  <a:pt x="2380" y="2967"/>
                </a:lnTo>
                <a:lnTo>
                  <a:pt x="2295" y="3013"/>
                </a:lnTo>
                <a:lnTo>
                  <a:pt x="2208" y="3055"/>
                </a:lnTo>
                <a:lnTo>
                  <a:pt x="2117" y="3090"/>
                </a:lnTo>
                <a:lnTo>
                  <a:pt x="2024" y="3120"/>
                </a:lnTo>
                <a:lnTo>
                  <a:pt x="1928" y="3145"/>
                </a:lnTo>
                <a:lnTo>
                  <a:pt x="1583" y="3521"/>
                </a:lnTo>
                <a:lnTo>
                  <a:pt x="1238" y="3145"/>
                </a:lnTo>
                <a:lnTo>
                  <a:pt x="1144" y="3120"/>
                </a:lnTo>
                <a:lnTo>
                  <a:pt x="1050" y="3090"/>
                </a:lnTo>
                <a:lnTo>
                  <a:pt x="960" y="3055"/>
                </a:lnTo>
                <a:lnTo>
                  <a:pt x="872" y="3013"/>
                </a:lnTo>
                <a:lnTo>
                  <a:pt x="787" y="2967"/>
                </a:lnTo>
                <a:lnTo>
                  <a:pt x="706" y="2916"/>
                </a:lnTo>
                <a:lnTo>
                  <a:pt x="628" y="2860"/>
                </a:lnTo>
                <a:lnTo>
                  <a:pt x="553" y="2800"/>
                </a:lnTo>
                <a:lnTo>
                  <a:pt x="483" y="2735"/>
                </a:lnTo>
                <a:lnTo>
                  <a:pt x="416" y="2667"/>
                </a:lnTo>
                <a:lnTo>
                  <a:pt x="353" y="2594"/>
                </a:lnTo>
                <a:lnTo>
                  <a:pt x="296" y="2518"/>
                </a:lnTo>
                <a:lnTo>
                  <a:pt x="243" y="2438"/>
                </a:lnTo>
                <a:lnTo>
                  <a:pt x="194" y="2355"/>
                </a:lnTo>
                <a:lnTo>
                  <a:pt x="150" y="2268"/>
                </a:lnTo>
                <a:lnTo>
                  <a:pt x="111" y="2178"/>
                </a:lnTo>
                <a:lnTo>
                  <a:pt x="78" y="2086"/>
                </a:lnTo>
                <a:lnTo>
                  <a:pt x="50" y="1992"/>
                </a:lnTo>
                <a:lnTo>
                  <a:pt x="29" y="1895"/>
                </a:lnTo>
                <a:lnTo>
                  <a:pt x="13" y="1795"/>
                </a:lnTo>
                <a:lnTo>
                  <a:pt x="3" y="1695"/>
                </a:lnTo>
                <a:lnTo>
                  <a:pt x="0" y="1592"/>
                </a:lnTo>
                <a:lnTo>
                  <a:pt x="3" y="1488"/>
                </a:lnTo>
                <a:lnTo>
                  <a:pt x="14" y="1385"/>
                </a:lnTo>
                <a:lnTo>
                  <a:pt x="30" y="1283"/>
                </a:lnTo>
                <a:lnTo>
                  <a:pt x="52" y="1185"/>
                </a:lnTo>
                <a:lnTo>
                  <a:pt x="81" y="1089"/>
                </a:lnTo>
                <a:lnTo>
                  <a:pt x="115" y="996"/>
                </a:lnTo>
                <a:lnTo>
                  <a:pt x="155" y="905"/>
                </a:lnTo>
                <a:lnTo>
                  <a:pt x="200" y="817"/>
                </a:lnTo>
                <a:lnTo>
                  <a:pt x="250" y="733"/>
                </a:lnTo>
                <a:lnTo>
                  <a:pt x="305" y="653"/>
                </a:lnTo>
                <a:lnTo>
                  <a:pt x="366" y="575"/>
                </a:lnTo>
                <a:lnTo>
                  <a:pt x="430" y="502"/>
                </a:lnTo>
                <a:lnTo>
                  <a:pt x="499" y="432"/>
                </a:lnTo>
                <a:lnTo>
                  <a:pt x="571" y="368"/>
                </a:lnTo>
                <a:lnTo>
                  <a:pt x="648" y="307"/>
                </a:lnTo>
                <a:lnTo>
                  <a:pt x="729" y="252"/>
                </a:lnTo>
                <a:lnTo>
                  <a:pt x="813" y="201"/>
                </a:lnTo>
                <a:lnTo>
                  <a:pt x="900" y="157"/>
                </a:lnTo>
                <a:lnTo>
                  <a:pt x="991" y="116"/>
                </a:lnTo>
                <a:lnTo>
                  <a:pt x="1083" y="82"/>
                </a:lnTo>
                <a:lnTo>
                  <a:pt x="1179" y="53"/>
                </a:lnTo>
                <a:lnTo>
                  <a:pt x="1277" y="30"/>
                </a:lnTo>
                <a:lnTo>
                  <a:pt x="1377" y="14"/>
                </a:lnTo>
                <a:lnTo>
                  <a:pt x="1480" y="4"/>
                </a:lnTo>
                <a:lnTo>
                  <a:pt x="1583" y="0"/>
                </a:lnTo>
                <a:close/>
              </a:path>
            </a:pathLst>
          </a:custGeom>
          <a:solidFill>
            <a:srgbClr val="41A0DA">
              <a:alpha val="37647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6"/>
          <p:cNvSpPr/>
          <p:nvPr/>
        </p:nvSpPr>
        <p:spPr>
          <a:xfrm flipH="1" rot="10800000">
            <a:off x="1787341" y="3766737"/>
            <a:ext cx="1163448" cy="1261301"/>
          </a:xfrm>
          <a:custGeom>
            <a:rect b="b" l="l" r="r" t="t"/>
            <a:pathLst>
              <a:path extrusionOk="0" h="3521" w="3168">
                <a:moveTo>
                  <a:pt x="1583" y="0"/>
                </a:moveTo>
                <a:lnTo>
                  <a:pt x="1688" y="4"/>
                </a:lnTo>
                <a:lnTo>
                  <a:pt x="1791" y="14"/>
                </a:lnTo>
                <a:lnTo>
                  <a:pt x="1891" y="30"/>
                </a:lnTo>
                <a:lnTo>
                  <a:pt x="1989" y="53"/>
                </a:lnTo>
                <a:lnTo>
                  <a:pt x="2084" y="82"/>
                </a:lnTo>
                <a:lnTo>
                  <a:pt x="2177" y="116"/>
                </a:lnTo>
                <a:lnTo>
                  <a:pt x="2267" y="157"/>
                </a:lnTo>
                <a:lnTo>
                  <a:pt x="2355" y="201"/>
                </a:lnTo>
                <a:lnTo>
                  <a:pt x="2439" y="252"/>
                </a:lnTo>
                <a:lnTo>
                  <a:pt x="2520" y="307"/>
                </a:lnTo>
                <a:lnTo>
                  <a:pt x="2596" y="368"/>
                </a:lnTo>
                <a:lnTo>
                  <a:pt x="2669" y="432"/>
                </a:lnTo>
                <a:lnTo>
                  <a:pt x="2738" y="502"/>
                </a:lnTo>
                <a:lnTo>
                  <a:pt x="2802" y="575"/>
                </a:lnTo>
                <a:lnTo>
                  <a:pt x="2862" y="653"/>
                </a:lnTo>
                <a:lnTo>
                  <a:pt x="2917" y="733"/>
                </a:lnTo>
                <a:lnTo>
                  <a:pt x="2967" y="817"/>
                </a:lnTo>
                <a:lnTo>
                  <a:pt x="3012" y="905"/>
                </a:lnTo>
                <a:lnTo>
                  <a:pt x="3053" y="996"/>
                </a:lnTo>
                <a:lnTo>
                  <a:pt x="3087" y="1089"/>
                </a:lnTo>
                <a:lnTo>
                  <a:pt x="3115" y="1185"/>
                </a:lnTo>
                <a:lnTo>
                  <a:pt x="3138" y="1283"/>
                </a:lnTo>
                <a:lnTo>
                  <a:pt x="3154" y="1385"/>
                </a:lnTo>
                <a:lnTo>
                  <a:pt x="3164" y="1488"/>
                </a:lnTo>
                <a:lnTo>
                  <a:pt x="3168" y="1592"/>
                </a:lnTo>
                <a:lnTo>
                  <a:pt x="3164" y="1695"/>
                </a:lnTo>
                <a:lnTo>
                  <a:pt x="3155" y="1795"/>
                </a:lnTo>
                <a:lnTo>
                  <a:pt x="3139" y="1895"/>
                </a:lnTo>
                <a:lnTo>
                  <a:pt x="3116" y="1992"/>
                </a:lnTo>
                <a:lnTo>
                  <a:pt x="3090" y="2086"/>
                </a:lnTo>
                <a:lnTo>
                  <a:pt x="3056" y="2178"/>
                </a:lnTo>
                <a:lnTo>
                  <a:pt x="3018" y="2268"/>
                </a:lnTo>
                <a:lnTo>
                  <a:pt x="2974" y="2355"/>
                </a:lnTo>
                <a:lnTo>
                  <a:pt x="2925" y="2438"/>
                </a:lnTo>
                <a:lnTo>
                  <a:pt x="2872" y="2518"/>
                </a:lnTo>
                <a:lnTo>
                  <a:pt x="2814" y="2594"/>
                </a:lnTo>
                <a:lnTo>
                  <a:pt x="2752" y="2667"/>
                </a:lnTo>
                <a:lnTo>
                  <a:pt x="2684" y="2735"/>
                </a:lnTo>
                <a:lnTo>
                  <a:pt x="2614" y="2800"/>
                </a:lnTo>
                <a:lnTo>
                  <a:pt x="2540" y="2860"/>
                </a:lnTo>
                <a:lnTo>
                  <a:pt x="2461" y="2916"/>
                </a:lnTo>
                <a:lnTo>
                  <a:pt x="2380" y="2967"/>
                </a:lnTo>
                <a:lnTo>
                  <a:pt x="2295" y="3013"/>
                </a:lnTo>
                <a:lnTo>
                  <a:pt x="2208" y="3055"/>
                </a:lnTo>
                <a:lnTo>
                  <a:pt x="2117" y="3090"/>
                </a:lnTo>
                <a:lnTo>
                  <a:pt x="2024" y="3120"/>
                </a:lnTo>
                <a:lnTo>
                  <a:pt x="1928" y="3145"/>
                </a:lnTo>
                <a:lnTo>
                  <a:pt x="1583" y="3521"/>
                </a:lnTo>
                <a:lnTo>
                  <a:pt x="1238" y="3145"/>
                </a:lnTo>
                <a:lnTo>
                  <a:pt x="1144" y="3120"/>
                </a:lnTo>
                <a:lnTo>
                  <a:pt x="1050" y="3090"/>
                </a:lnTo>
                <a:lnTo>
                  <a:pt x="960" y="3055"/>
                </a:lnTo>
                <a:lnTo>
                  <a:pt x="872" y="3013"/>
                </a:lnTo>
                <a:lnTo>
                  <a:pt x="787" y="2967"/>
                </a:lnTo>
                <a:lnTo>
                  <a:pt x="706" y="2916"/>
                </a:lnTo>
                <a:lnTo>
                  <a:pt x="628" y="2860"/>
                </a:lnTo>
                <a:lnTo>
                  <a:pt x="553" y="2800"/>
                </a:lnTo>
                <a:lnTo>
                  <a:pt x="483" y="2735"/>
                </a:lnTo>
                <a:lnTo>
                  <a:pt x="416" y="2667"/>
                </a:lnTo>
                <a:lnTo>
                  <a:pt x="353" y="2594"/>
                </a:lnTo>
                <a:lnTo>
                  <a:pt x="296" y="2518"/>
                </a:lnTo>
                <a:lnTo>
                  <a:pt x="243" y="2438"/>
                </a:lnTo>
                <a:lnTo>
                  <a:pt x="194" y="2355"/>
                </a:lnTo>
                <a:lnTo>
                  <a:pt x="150" y="2268"/>
                </a:lnTo>
                <a:lnTo>
                  <a:pt x="111" y="2178"/>
                </a:lnTo>
                <a:lnTo>
                  <a:pt x="78" y="2086"/>
                </a:lnTo>
                <a:lnTo>
                  <a:pt x="50" y="1992"/>
                </a:lnTo>
                <a:lnTo>
                  <a:pt x="29" y="1895"/>
                </a:lnTo>
                <a:lnTo>
                  <a:pt x="13" y="1795"/>
                </a:lnTo>
                <a:lnTo>
                  <a:pt x="3" y="1695"/>
                </a:lnTo>
                <a:lnTo>
                  <a:pt x="0" y="1592"/>
                </a:lnTo>
                <a:lnTo>
                  <a:pt x="3" y="1488"/>
                </a:lnTo>
                <a:lnTo>
                  <a:pt x="14" y="1385"/>
                </a:lnTo>
                <a:lnTo>
                  <a:pt x="30" y="1283"/>
                </a:lnTo>
                <a:lnTo>
                  <a:pt x="52" y="1185"/>
                </a:lnTo>
                <a:lnTo>
                  <a:pt x="81" y="1089"/>
                </a:lnTo>
                <a:lnTo>
                  <a:pt x="115" y="996"/>
                </a:lnTo>
                <a:lnTo>
                  <a:pt x="155" y="905"/>
                </a:lnTo>
                <a:lnTo>
                  <a:pt x="200" y="817"/>
                </a:lnTo>
                <a:lnTo>
                  <a:pt x="250" y="733"/>
                </a:lnTo>
                <a:lnTo>
                  <a:pt x="305" y="653"/>
                </a:lnTo>
                <a:lnTo>
                  <a:pt x="366" y="575"/>
                </a:lnTo>
                <a:lnTo>
                  <a:pt x="430" y="502"/>
                </a:lnTo>
                <a:lnTo>
                  <a:pt x="499" y="432"/>
                </a:lnTo>
                <a:lnTo>
                  <a:pt x="571" y="368"/>
                </a:lnTo>
                <a:lnTo>
                  <a:pt x="648" y="307"/>
                </a:lnTo>
                <a:lnTo>
                  <a:pt x="729" y="252"/>
                </a:lnTo>
                <a:lnTo>
                  <a:pt x="813" y="201"/>
                </a:lnTo>
                <a:lnTo>
                  <a:pt x="900" y="157"/>
                </a:lnTo>
                <a:lnTo>
                  <a:pt x="991" y="116"/>
                </a:lnTo>
                <a:lnTo>
                  <a:pt x="1083" y="82"/>
                </a:lnTo>
                <a:lnTo>
                  <a:pt x="1179" y="53"/>
                </a:lnTo>
                <a:lnTo>
                  <a:pt x="1277" y="30"/>
                </a:lnTo>
                <a:lnTo>
                  <a:pt x="1377" y="14"/>
                </a:lnTo>
                <a:lnTo>
                  <a:pt x="1480" y="4"/>
                </a:lnTo>
                <a:lnTo>
                  <a:pt x="1583" y="0"/>
                </a:lnTo>
                <a:close/>
              </a:path>
            </a:pathLst>
          </a:custGeom>
          <a:solidFill>
            <a:srgbClr val="41A0DA">
              <a:alpha val="37647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6"/>
          <p:cNvSpPr txBox="1"/>
          <p:nvPr/>
        </p:nvSpPr>
        <p:spPr>
          <a:xfrm>
            <a:off x="3225600" y="563100"/>
            <a:ext cx="5740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</a:rPr>
              <a:t>Milestones</a:t>
            </a:r>
            <a:endParaRPr/>
          </a:p>
        </p:txBody>
      </p:sp>
      <p:sp>
        <p:nvSpPr>
          <p:cNvPr id="221" name="Google Shape;221;p26"/>
          <p:cNvSpPr/>
          <p:nvPr/>
        </p:nvSpPr>
        <p:spPr>
          <a:xfrm rot="10800000">
            <a:off x="5472559" y="0"/>
            <a:ext cx="1255398" cy="388026"/>
          </a:xfrm>
          <a:prstGeom prst="triangle">
            <a:avLst>
              <a:gd fmla="val 50000" name="adj"/>
            </a:avLst>
          </a:prstGeom>
          <a:solidFill>
            <a:srgbClr val="53D2FF"/>
          </a:solidFill>
          <a:ln>
            <a:noFill/>
          </a:ln>
          <a:effectLst>
            <a:outerShdw blurRad="254000" rotWithShape="0" algn="tl">
              <a:srgbClr val="53D2FF">
                <a:alpha val="8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6"/>
          <p:cNvSpPr/>
          <p:nvPr/>
        </p:nvSpPr>
        <p:spPr>
          <a:xfrm flipH="1" rot="10800000">
            <a:off x="548064" y="3443755"/>
            <a:ext cx="220500" cy="21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76637" y="2074875"/>
            <a:ext cx="1163448" cy="1261301"/>
          </a:xfrm>
          <a:custGeom>
            <a:rect b="b" l="l" r="r" t="t"/>
            <a:pathLst>
              <a:path extrusionOk="0" h="3521" w="3168">
                <a:moveTo>
                  <a:pt x="1583" y="0"/>
                </a:moveTo>
                <a:lnTo>
                  <a:pt x="1688" y="4"/>
                </a:lnTo>
                <a:lnTo>
                  <a:pt x="1791" y="14"/>
                </a:lnTo>
                <a:lnTo>
                  <a:pt x="1891" y="30"/>
                </a:lnTo>
                <a:lnTo>
                  <a:pt x="1989" y="53"/>
                </a:lnTo>
                <a:lnTo>
                  <a:pt x="2084" y="82"/>
                </a:lnTo>
                <a:lnTo>
                  <a:pt x="2177" y="116"/>
                </a:lnTo>
                <a:lnTo>
                  <a:pt x="2267" y="157"/>
                </a:lnTo>
                <a:lnTo>
                  <a:pt x="2355" y="201"/>
                </a:lnTo>
                <a:lnTo>
                  <a:pt x="2439" y="252"/>
                </a:lnTo>
                <a:lnTo>
                  <a:pt x="2520" y="307"/>
                </a:lnTo>
                <a:lnTo>
                  <a:pt x="2596" y="368"/>
                </a:lnTo>
                <a:lnTo>
                  <a:pt x="2669" y="432"/>
                </a:lnTo>
                <a:lnTo>
                  <a:pt x="2738" y="502"/>
                </a:lnTo>
                <a:lnTo>
                  <a:pt x="2802" y="575"/>
                </a:lnTo>
                <a:lnTo>
                  <a:pt x="2862" y="653"/>
                </a:lnTo>
                <a:lnTo>
                  <a:pt x="2917" y="733"/>
                </a:lnTo>
                <a:lnTo>
                  <a:pt x="2967" y="817"/>
                </a:lnTo>
                <a:lnTo>
                  <a:pt x="3012" y="905"/>
                </a:lnTo>
                <a:lnTo>
                  <a:pt x="3053" y="996"/>
                </a:lnTo>
                <a:lnTo>
                  <a:pt x="3087" y="1089"/>
                </a:lnTo>
                <a:lnTo>
                  <a:pt x="3115" y="1185"/>
                </a:lnTo>
                <a:lnTo>
                  <a:pt x="3138" y="1283"/>
                </a:lnTo>
                <a:lnTo>
                  <a:pt x="3154" y="1385"/>
                </a:lnTo>
                <a:lnTo>
                  <a:pt x="3164" y="1488"/>
                </a:lnTo>
                <a:lnTo>
                  <a:pt x="3168" y="1592"/>
                </a:lnTo>
                <a:lnTo>
                  <a:pt x="3164" y="1695"/>
                </a:lnTo>
                <a:lnTo>
                  <a:pt x="3155" y="1795"/>
                </a:lnTo>
                <a:lnTo>
                  <a:pt x="3139" y="1895"/>
                </a:lnTo>
                <a:lnTo>
                  <a:pt x="3116" y="1992"/>
                </a:lnTo>
                <a:lnTo>
                  <a:pt x="3090" y="2086"/>
                </a:lnTo>
                <a:lnTo>
                  <a:pt x="3056" y="2178"/>
                </a:lnTo>
                <a:lnTo>
                  <a:pt x="3018" y="2268"/>
                </a:lnTo>
                <a:lnTo>
                  <a:pt x="2974" y="2355"/>
                </a:lnTo>
                <a:lnTo>
                  <a:pt x="2925" y="2438"/>
                </a:lnTo>
                <a:lnTo>
                  <a:pt x="2872" y="2518"/>
                </a:lnTo>
                <a:lnTo>
                  <a:pt x="2814" y="2594"/>
                </a:lnTo>
                <a:lnTo>
                  <a:pt x="2752" y="2667"/>
                </a:lnTo>
                <a:lnTo>
                  <a:pt x="2684" y="2735"/>
                </a:lnTo>
                <a:lnTo>
                  <a:pt x="2614" y="2800"/>
                </a:lnTo>
                <a:lnTo>
                  <a:pt x="2540" y="2860"/>
                </a:lnTo>
                <a:lnTo>
                  <a:pt x="2461" y="2916"/>
                </a:lnTo>
                <a:lnTo>
                  <a:pt x="2380" y="2967"/>
                </a:lnTo>
                <a:lnTo>
                  <a:pt x="2295" y="3013"/>
                </a:lnTo>
                <a:lnTo>
                  <a:pt x="2208" y="3055"/>
                </a:lnTo>
                <a:lnTo>
                  <a:pt x="2117" y="3090"/>
                </a:lnTo>
                <a:lnTo>
                  <a:pt x="2024" y="3120"/>
                </a:lnTo>
                <a:lnTo>
                  <a:pt x="1928" y="3145"/>
                </a:lnTo>
                <a:lnTo>
                  <a:pt x="1583" y="3521"/>
                </a:lnTo>
                <a:lnTo>
                  <a:pt x="1238" y="3145"/>
                </a:lnTo>
                <a:lnTo>
                  <a:pt x="1144" y="3120"/>
                </a:lnTo>
                <a:lnTo>
                  <a:pt x="1050" y="3090"/>
                </a:lnTo>
                <a:lnTo>
                  <a:pt x="960" y="3055"/>
                </a:lnTo>
                <a:lnTo>
                  <a:pt x="872" y="3013"/>
                </a:lnTo>
                <a:lnTo>
                  <a:pt x="787" y="2967"/>
                </a:lnTo>
                <a:lnTo>
                  <a:pt x="706" y="2916"/>
                </a:lnTo>
                <a:lnTo>
                  <a:pt x="628" y="2860"/>
                </a:lnTo>
                <a:lnTo>
                  <a:pt x="553" y="2800"/>
                </a:lnTo>
                <a:lnTo>
                  <a:pt x="483" y="2735"/>
                </a:lnTo>
                <a:lnTo>
                  <a:pt x="416" y="2667"/>
                </a:lnTo>
                <a:lnTo>
                  <a:pt x="353" y="2594"/>
                </a:lnTo>
                <a:lnTo>
                  <a:pt x="296" y="2518"/>
                </a:lnTo>
                <a:lnTo>
                  <a:pt x="243" y="2438"/>
                </a:lnTo>
                <a:lnTo>
                  <a:pt x="194" y="2355"/>
                </a:lnTo>
                <a:lnTo>
                  <a:pt x="150" y="2268"/>
                </a:lnTo>
                <a:lnTo>
                  <a:pt x="111" y="2178"/>
                </a:lnTo>
                <a:lnTo>
                  <a:pt x="78" y="2086"/>
                </a:lnTo>
                <a:lnTo>
                  <a:pt x="50" y="1992"/>
                </a:lnTo>
                <a:lnTo>
                  <a:pt x="29" y="1895"/>
                </a:lnTo>
                <a:lnTo>
                  <a:pt x="13" y="1795"/>
                </a:lnTo>
                <a:lnTo>
                  <a:pt x="3" y="1695"/>
                </a:lnTo>
                <a:lnTo>
                  <a:pt x="0" y="1592"/>
                </a:lnTo>
                <a:lnTo>
                  <a:pt x="3" y="1488"/>
                </a:lnTo>
                <a:lnTo>
                  <a:pt x="14" y="1385"/>
                </a:lnTo>
                <a:lnTo>
                  <a:pt x="30" y="1283"/>
                </a:lnTo>
                <a:lnTo>
                  <a:pt x="52" y="1185"/>
                </a:lnTo>
                <a:lnTo>
                  <a:pt x="81" y="1089"/>
                </a:lnTo>
                <a:lnTo>
                  <a:pt x="115" y="996"/>
                </a:lnTo>
                <a:lnTo>
                  <a:pt x="155" y="905"/>
                </a:lnTo>
                <a:lnTo>
                  <a:pt x="200" y="817"/>
                </a:lnTo>
                <a:lnTo>
                  <a:pt x="250" y="733"/>
                </a:lnTo>
                <a:lnTo>
                  <a:pt x="305" y="653"/>
                </a:lnTo>
                <a:lnTo>
                  <a:pt x="366" y="575"/>
                </a:lnTo>
                <a:lnTo>
                  <a:pt x="430" y="502"/>
                </a:lnTo>
                <a:lnTo>
                  <a:pt x="499" y="432"/>
                </a:lnTo>
                <a:lnTo>
                  <a:pt x="571" y="368"/>
                </a:lnTo>
                <a:lnTo>
                  <a:pt x="648" y="307"/>
                </a:lnTo>
                <a:lnTo>
                  <a:pt x="729" y="252"/>
                </a:lnTo>
                <a:lnTo>
                  <a:pt x="813" y="201"/>
                </a:lnTo>
                <a:lnTo>
                  <a:pt x="900" y="157"/>
                </a:lnTo>
                <a:lnTo>
                  <a:pt x="991" y="116"/>
                </a:lnTo>
                <a:lnTo>
                  <a:pt x="1083" y="82"/>
                </a:lnTo>
                <a:lnTo>
                  <a:pt x="1179" y="53"/>
                </a:lnTo>
                <a:lnTo>
                  <a:pt x="1277" y="30"/>
                </a:lnTo>
                <a:lnTo>
                  <a:pt x="1377" y="14"/>
                </a:lnTo>
                <a:lnTo>
                  <a:pt x="1480" y="4"/>
                </a:lnTo>
                <a:lnTo>
                  <a:pt x="1583" y="0"/>
                </a:lnTo>
                <a:close/>
              </a:path>
            </a:pathLst>
          </a:custGeom>
          <a:solidFill>
            <a:srgbClr val="41A0DA">
              <a:alpha val="3765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120162" y="2342850"/>
            <a:ext cx="10764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chemeClr val="lt1"/>
                </a:solidFill>
              </a:rPr>
              <a:t>Start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2750344" y="3948338"/>
            <a:ext cx="20073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00B0F0"/>
                </a:solidFill>
              </a:rPr>
              <a:t>Data Prasing and Cleaning</a:t>
            </a:r>
            <a:endParaRPr sz="2400"/>
          </a:p>
        </p:txBody>
      </p:sp>
      <p:sp>
        <p:nvSpPr>
          <p:cNvPr id="226" name="Google Shape;226;p26"/>
          <p:cNvSpPr txBox="1"/>
          <p:nvPr/>
        </p:nvSpPr>
        <p:spPr>
          <a:xfrm>
            <a:off x="1920506" y="4185348"/>
            <a:ext cx="9585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chemeClr val="lt1"/>
                </a:solidFill>
              </a:rPr>
              <a:t>3.16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3898838" y="2339575"/>
            <a:ext cx="7170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chemeClr val="lt1"/>
                </a:solidFill>
              </a:rPr>
              <a:t>4.2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28" name="Google Shape;228;p26"/>
          <p:cNvSpPr txBox="1"/>
          <p:nvPr/>
        </p:nvSpPr>
        <p:spPr>
          <a:xfrm>
            <a:off x="4651313" y="2198000"/>
            <a:ext cx="24066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00B0F0"/>
                </a:solidFill>
              </a:rPr>
              <a:t>Model Implementation</a:t>
            </a:r>
            <a:endParaRPr sz="2400">
              <a:solidFill>
                <a:srgbClr val="00B0F0"/>
              </a:solidFill>
            </a:endParaRPr>
          </a:p>
        </p:txBody>
      </p:sp>
      <p:sp>
        <p:nvSpPr>
          <p:cNvPr id="229" name="Google Shape;229;p26"/>
          <p:cNvSpPr/>
          <p:nvPr/>
        </p:nvSpPr>
        <p:spPr>
          <a:xfrm flipH="1" rot="10800000">
            <a:off x="9288567" y="3766737"/>
            <a:ext cx="1163448" cy="1261301"/>
          </a:xfrm>
          <a:custGeom>
            <a:rect b="b" l="l" r="r" t="t"/>
            <a:pathLst>
              <a:path extrusionOk="0" h="3521" w="3168">
                <a:moveTo>
                  <a:pt x="1583" y="0"/>
                </a:moveTo>
                <a:lnTo>
                  <a:pt x="1688" y="4"/>
                </a:lnTo>
                <a:lnTo>
                  <a:pt x="1791" y="14"/>
                </a:lnTo>
                <a:lnTo>
                  <a:pt x="1891" y="30"/>
                </a:lnTo>
                <a:lnTo>
                  <a:pt x="1989" y="53"/>
                </a:lnTo>
                <a:lnTo>
                  <a:pt x="2084" y="82"/>
                </a:lnTo>
                <a:lnTo>
                  <a:pt x="2177" y="116"/>
                </a:lnTo>
                <a:lnTo>
                  <a:pt x="2267" y="157"/>
                </a:lnTo>
                <a:lnTo>
                  <a:pt x="2355" y="201"/>
                </a:lnTo>
                <a:lnTo>
                  <a:pt x="2439" y="252"/>
                </a:lnTo>
                <a:lnTo>
                  <a:pt x="2520" y="307"/>
                </a:lnTo>
                <a:lnTo>
                  <a:pt x="2596" y="368"/>
                </a:lnTo>
                <a:lnTo>
                  <a:pt x="2669" y="432"/>
                </a:lnTo>
                <a:lnTo>
                  <a:pt x="2738" y="502"/>
                </a:lnTo>
                <a:lnTo>
                  <a:pt x="2802" y="575"/>
                </a:lnTo>
                <a:lnTo>
                  <a:pt x="2862" y="653"/>
                </a:lnTo>
                <a:lnTo>
                  <a:pt x="2917" y="733"/>
                </a:lnTo>
                <a:lnTo>
                  <a:pt x="2967" y="817"/>
                </a:lnTo>
                <a:lnTo>
                  <a:pt x="3012" y="905"/>
                </a:lnTo>
                <a:lnTo>
                  <a:pt x="3053" y="996"/>
                </a:lnTo>
                <a:lnTo>
                  <a:pt x="3087" y="1089"/>
                </a:lnTo>
                <a:lnTo>
                  <a:pt x="3115" y="1185"/>
                </a:lnTo>
                <a:lnTo>
                  <a:pt x="3138" y="1283"/>
                </a:lnTo>
                <a:lnTo>
                  <a:pt x="3154" y="1385"/>
                </a:lnTo>
                <a:lnTo>
                  <a:pt x="3164" y="1488"/>
                </a:lnTo>
                <a:lnTo>
                  <a:pt x="3168" y="1592"/>
                </a:lnTo>
                <a:lnTo>
                  <a:pt x="3164" y="1695"/>
                </a:lnTo>
                <a:lnTo>
                  <a:pt x="3155" y="1795"/>
                </a:lnTo>
                <a:lnTo>
                  <a:pt x="3139" y="1895"/>
                </a:lnTo>
                <a:lnTo>
                  <a:pt x="3116" y="1992"/>
                </a:lnTo>
                <a:lnTo>
                  <a:pt x="3090" y="2086"/>
                </a:lnTo>
                <a:lnTo>
                  <a:pt x="3056" y="2178"/>
                </a:lnTo>
                <a:lnTo>
                  <a:pt x="3018" y="2268"/>
                </a:lnTo>
                <a:lnTo>
                  <a:pt x="2974" y="2355"/>
                </a:lnTo>
                <a:lnTo>
                  <a:pt x="2925" y="2438"/>
                </a:lnTo>
                <a:lnTo>
                  <a:pt x="2872" y="2518"/>
                </a:lnTo>
                <a:lnTo>
                  <a:pt x="2814" y="2594"/>
                </a:lnTo>
                <a:lnTo>
                  <a:pt x="2752" y="2667"/>
                </a:lnTo>
                <a:lnTo>
                  <a:pt x="2684" y="2735"/>
                </a:lnTo>
                <a:lnTo>
                  <a:pt x="2614" y="2800"/>
                </a:lnTo>
                <a:lnTo>
                  <a:pt x="2540" y="2860"/>
                </a:lnTo>
                <a:lnTo>
                  <a:pt x="2461" y="2916"/>
                </a:lnTo>
                <a:lnTo>
                  <a:pt x="2380" y="2967"/>
                </a:lnTo>
                <a:lnTo>
                  <a:pt x="2295" y="3013"/>
                </a:lnTo>
                <a:lnTo>
                  <a:pt x="2208" y="3055"/>
                </a:lnTo>
                <a:lnTo>
                  <a:pt x="2117" y="3090"/>
                </a:lnTo>
                <a:lnTo>
                  <a:pt x="2024" y="3120"/>
                </a:lnTo>
                <a:lnTo>
                  <a:pt x="1928" y="3145"/>
                </a:lnTo>
                <a:lnTo>
                  <a:pt x="1583" y="3521"/>
                </a:lnTo>
                <a:lnTo>
                  <a:pt x="1238" y="3145"/>
                </a:lnTo>
                <a:lnTo>
                  <a:pt x="1144" y="3120"/>
                </a:lnTo>
                <a:lnTo>
                  <a:pt x="1050" y="3090"/>
                </a:lnTo>
                <a:lnTo>
                  <a:pt x="960" y="3055"/>
                </a:lnTo>
                <a:lnTo>
                  <a:pt x="872" y="3013"/>
                </a:lnTo>
                <a:lnTo>
                  <a:pt x="787" y="2967"/>
                </a:lnTo>
                <a:lnTo>
                  <a:pt x="706" y="2916"/>
                </a:lnTo>
                <a:lnTo>
                  <a:pt x="628" y="2860"/>
                </a:lnTo>
                <a:lnTo>
                  <a:pt x="553" y="2800"/>
                </a:lnTo>
                <a:lnTo>
                  <a:pt x="483" y="2735"/>
                </a:lnTo>
                <a:lnTo>
                  <a:pt x="416" y="2667"/>
                </a:lnTo>
                <a:lnTo>
                  <a:pt x="353" y="2594"/>
                </a:lnTo>
                <a:lnTo>
                  <a:pt x="296" y="2518"/>
                </a:lnTo>
                <a:lnTo>
                  <a:pt x="243" y="2438"/>
                </a:lnTo>
                <a:lnTo>
                  <a:pt x="194" y="2355"/>
                </a:lnTo>
                <a:lnTo>
                  <a:pt x="150" y="2268"/>
                </a:lnTo>
                <a:lnTo>
                  <a:pt x="111" y="2178"/>
                </a:lnTo>
                <a:lnTo>
                  <a:pt x="78" y="2086"/>
                </a:lnTo>
                <a:lnTo>
                  <a:pt x="50" y="1992"/>
                </a:lnTo>
                <a:lnTo>
                  <a:pt x="29" y="1895"/>
                </a:lnTo>
                <a:lnTo>
                  <a:pt x="13" y="1795"/>
                </a:lnTo>
                <a:lnTo>
                  <a:pt x="3" y="1695"/>
                </a:lnTo>
                <a:lnTo>
                  <a:pt x="0" y="1592"/>
                </a:lnTo>
                <a:lnTo>
                  <a:pt x="3" y="1488"/>
                </a:lnTo>
                <a:lnTo>
                  <a:pt x="14" y="1385"/>
                </a:lnTo>
                <a:lnTo>
                  <a:pt x="30" y="1283"/>
                </a:lnTo>
                <a:lnTo>
                  <a:pt x="52" y="1185"/>
                </a:lnTo>
                <a:lnTo>
                  <a:pt x="81" y="1089"/>
                </a:lnTo>
                <a:lnTo>
                  <a:pt x="115" y="996"/>
                </a:lnTo>
                <a:lnTo>
                  <a:pt x="155" y="905"/>
                </a:lnTo>
                <a:lnTo>
                  <a:pt x="200" y="817"/>
                </a:lnTo>
                <a:lnTo>
                  <a:pt x="250" y="733"/>
                </a:lnTo>
                <a:lnTo>
                  <a:pt x="305" y="653"/>
                </a:lnTo>
                <a:lnTo>
                  <a:pt x="366" y="575"/>
                </a:lnTo>
                <a:lnTo>
                  <a:pt x="430" y="502"/>
                </a:lnTo>
                <a:lnTo>
                  <a:pt x="499" y="432"/>
                </a:lnTo>
                <a:lnTo>
                  <a:pt x="571" y="368"/>
                </a:lnTo>
                <a:lnTo>
                  <a:pt x="648" y="307"/>
                </a:lnTo>
                <a:lnTo>
                  <a:pt x="729" y="252"/>
                </a:lnTo>
                <a:lnTo>
                  <a:pt x="813" y="201"/>
                </a:lnTo>
                <a:lnTo>
                  <a:pt x="900" y="157"/>
                </a:lnTo>
                <a:lnTo>
                  <a:pt x="991" y="116"/>
                </a:lnTo>
                <a:lnTo>
                  <a:pt x="1083" y="82"/>
                </a:lnTo>
                <a:lnTo>
                  <a:pt x="1179" y="53"/>
                </a:lnTo>
                <a:lnTo>
                  <a:pt x="1277" y="30"/>
                </a:lnTo>
                <a:lnTo>
                  <a:pt x="1377" y="14"/>
                </a:lnTo>
                <a:lnTo>
                  <a:pt x="1480" y="4"/>
                </a:lnTo>
                <a:lnTo>
                  <a:pt x="1583" y="0"/>
                </a:lnTo>
                <a:close/>
              </a:path>
            </a:pathLst>
          </a:custGeom>
          <a:solidFill>
            <a:srgbClr val="41A0DA">
              <a:alpha val="3765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6"/>
          <p:cNvSpPr/>
          <p:nvPr/>
        </p:nvSpPr>
        <p:spPr>
          <a:xfrm flipH="1" rot="10800000">
            <a:off x="9760004" y="3443755"/>
            <a:ext cx="220500" cy="21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5858838" y="4173700"/>
            <a:ext cx="7170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chemeClr val="lt1"/>
                </a:solidFill>
              </a:rPr>
              <a:t>4.6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6575844" y="4236713"/>
            <a:ext cx="20073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00B0F0"/>
                </a:solidFill>
              </a:rPr>
              <a:t>Unit Test</a:t>
            </a:r>
            <a:endParaRPr sz="2400"/>
          </a:p>
        </p:txBody>
      </p:sp>
      <p:sp>
        <p:nvSpPr>
          <p:cNvPr id="233" name="Google Shape;233;p26"/>
          <p:cNvSpPr txBox="1"/>
          <p:nvPr/>
        </p:nvSpPr>
        <p:spPr>
          <a:xfrm>
            <a:off x="7630613" y="2339575"/>
            <a:ext cx="9585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chemeClr val="lt1"/>
                </a:solidFill>
              </a:rPr>
              <a:t>4.11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8369913" y="2198000"/>
            <a:ext cx="21972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00B0F0"/>
                </a:solidFill>
              </a:rPr>
              <a:t>Train Model on Spark</a:t>
            </a:r>
            <a:endParaRPr sz="2400">
              <a:solidFill>
                <a:srgbClr val="00B0F0"/>
              </a:solidFill>
            </a:endParaRPr>
          </a:p>
        </p:txBody>
      </p:sp>
      <p:sp>
        <p:nvSpPr>
          <p:cNvPr id="235" name="Google Shape;235;p26"/>
          <p:cNvSpPr txBox="1"/>
          <p:nvPr/>
        </p:nvSpPr>
        <p:spPr>
          <a:xfrm>
            <a:off x="9391013" y="4173700"/>
            <a:ext cx="9585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chemeClr val="lt1"/>
                </a:solidFill>
              </a:rPr>
              <a:t>4.16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9980488" y="3948350"/>
            <a:ext cx="23208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00B0F0"/>
                </a:solidFill>
              </a:rPr>
              <a:t>Integration and Visualization</a:t>
            </a:r>
            <a:endParaRPr sz="240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/>
        </p:nvSpPr>
        <p:spPr>
          <a:xfrm>
            <a:off x="3225600" y="563100"/>
            <a:ext cx="5740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</a:rPr>
              <a:t>Result </a:t>
            </a:r>
            <a:r>
              <a:rPr lang="zh-CN" sz="3600">
                <a:solidFill>
                  <a:schemeClr val="lt1"/>
                </a:solidFill>
              </a:rPr>
              <a:t>Demonstration</a:t>
            </a:r>
            <a:r>
              <a:rPr lang="zh-CN" sz="3600">
                <a:solidFill>
                  <a:schemeClr val="lt1"/>
                </a:solidFill>
              </a:rPr>
              <a:t> - </a:t>
            </a:r>
            <a:endParaRPr sz="36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</a:rPr>
              <a:t>Web Development</a:t>
            </a:r>
            <a:endParaRPr/>
          </a:p>
        </p:txBody>
      </p:sp>
      <p:sp>
        <p:nvSpPr>
          <p:cNvPr id="243" name="Google Shape;243;p27"/>
          <p:cNvSpPr/>
          <p:nvPr/>
        </p:nvSpPr>
        <p:spPr>
          <a:xfrm rot="10800000">
            <a:off x="5472457" y="126"/>
            <a:ext cx="1255500" cy="387900"/>
          </a:xfrm>
          <a:prstGeom prst="triangle">
            <a:avLst>
              <a:gd fmla="val 50000" name="adj"/>
            </a:avLst>
          </a:prstGeom>
          <a:solidFill>
            <a:srgbClr val="53D2FF"/>
          </a:solidFill>
          <a:ln>
            <a:noFill/>
          </a:ln>
          <a:effectLst>
            <a:outerShdw blurRad="254000" rotWithShape="0" algn="tl">
              <a:srgbClr val="53D2FF">
                <a:alpha val="8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7"/>
          <p:cNvSpPr txBox="1"/>
          <p:nvPr/>
        </p:nvSpPr>
        <p:spPr>
          <a:xfrm>
            <a:off x="865975" y="1618775"/>
            <a:ext cx="105594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</a:pPr>
            <a:r>
              <a:rPr lang="zh-CN" sz="3000">
                <a:solidFill>
                  <a:schemeClr val="lt1"/>
                </a:solidFill>
              </a:rPr>
              <a:t>Framework &amp; Tools: Flask, Python</a:t>
            </a:r>
            <a:endParaRPr sz="3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</a:pPr>
            <a:r>
              <a:rPr lang="zh-CN" sz="3000">
                <a:solidFill>
                  <a:schemeClr val="lt1"/>
                </a:solidFill>
              </a:rPr>
              <a:t>Data C</a:t>
            </a:r>
            <a:r>
              <a:rPr lang="zh-CN" sz="3000">
                <a:solidFill>
                  <a:schemeClr val="lt1"/>
                </a:solidFill>
              </a:rPr>
              <a:t>ache</a:t>
            </a:r>
            <a:r>
              <a:rPr lang="zh-CN" sz="3000">
                <a:solidFill>
                  <a:schemeClr val="lt1"/>
                </a:solidFill>
              </a:rPr>
              <a:t>: Redis</a:t>
            </a:r>
            <a:endParaRPr sz="3000">
              <a:solidFill>
                <a:schemeClr val="lt1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</a:pPr>
            <a:r>
              <a:rPr lang="zh-CN" sz="3000">
                <a:solidFill>
                  <a:schemeClr val="lt1"/>
                </a:solidFill>
              </a:rPr>
              <a:t>Web</a:t>
            </a:r>
            <a:r>
              <a:rPr lang="zh-CN" sz="3000">
                <a:solidFill>
                  <a:schemeClr val="lt1"/>
                </a:solidFill>
              </a:rPr>
              <a:t> App Development: Build the search engine page and implement data interaction by Flask</a:t>
            </a:r>
            <a:endParaRPr sz="3000">
              <a:solidFill>
                <a:schemeClr val="lt1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</a:pPr>
            <a:r>
              <a:rPr lang="zh-CN" sz="3000">
                <a:solidFill>
                  <a:schemeClr val="lt1"/>
                </a:solidFill>
              </a:rPr>
              <a:t>Data Interaction: Import the result from Spark Application and Cache data in Redis, and extract </a:t>
            </a:r>
            <a:r>
              <a:rPr lang="zh-CN" sz="3000">
                <a:solidFill>
                  <a:schemeClr val="lt1"/>
                </a:solidFill>
              </a:rPr>
              <a:t>indexes</a:t>
            </a:r>
            <a:r>
              <a:rPr lang="zh-CN" sz="3000">
                <a:solidFill>
                  <a:schemeClr val="lt1"/>
                </a:solidFill>
              </a:rPr>
              <a:t> and factors by implementing functions in Web application</a:t>
            </a:r>
            <a:endParaRPr sz="3000">
              <a:solidFill>
                <a:schemeClr val="lt1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</a:pPr>
            <a:r>
              <a:rPr lang="zh-CN" sz="3000">
                <a:solidFill>
                  <a:schemeClr val="lt1"/>
                </a:solidFill>
              </a:rPr>
              <a:t>Demonstration</a:t>
            </a:r>
            <a:r>
              <a:rPr lang="zh-CN" sz="3000">
                <a:solidFill>
                  <a:schemeClr val="lt1"/>
                </a:solidFill>
              </a:rPr>
              <a:t>: </a:t>
            </a:r>
            <a:r>
              <a:rPr lang="zh-CN" sz="3000" u="sng">
                <a:solidFill>
                  <a:schemeClr val="hlink"/>
                </a:solidFill>
                <a:hlinkClick r:id="rId3"/>
              </a:rPr>
              <a:t>http://127.0.0.1:5000/</a:t>
            </a:r>
            <a:r>
              <a:rPr lang="zh-CN" sz="3000">
                <a:solidFill>
                  <a:schemeClr val="lt1"/>
                </a:solidFill>
              </a:rPr>
              <a:t> 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/>
          <p:nvPr/>
        </p:nvSpPr>
        <p:spPr>
          <a:xfrm>
            <a:off x="3225600" y="563100"/>
            <a:ext cx="5740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</a:rPr>
              <a:t>Result Demonstration - </a:t>
            </a:r>
            <a:endParaRPr sz="36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</a:rPr>
              <a:t>Index Calculation</a:t>
            </a:r>
            <a:endParaRPr sz="21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51" name="Google Shape;251;p28"/>
          <p:cNvSpPr/>
          <p:nvPr/>
        </p:nvSpPr>
        <p:spPr>
          <a:xfrm rot="10800000">
            <a:off x="5472457" y="126"/>
            <a:ext cx="1255500" cy="387900"/>
          </a:xfrm>
          <a:prstGeom prst="triangle">
            <a:avLst>
              <a:gd fmla="val 50000" name="adj"/>
            </a:avLst>
          </a:prstGeom>
          <a:solidFill>
            <a:srgbClr val="53D2FF"/>
          </a:solidFill>
          <a:ln>
            <a:noFill/>
          </a:ln>
          <a:effectLst>
            <a:outerShdw blurRad="254000" rotWithShape="0" algn="tl">
              <a:srgbClr val="53D2FF">
                <a:alpha val="8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820500" y="2093675"/>
            <a:ext cx="105594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BB5D9"/>
              </a:buClr>
              <a:buSzPts val="2400"/>
              <a:buFont typeface="Roboto Condensed"/>
              <a:buChar char="»"/>
            </a:pPr>
            <a:r>
              <a:rPr lang="zh-CN" sz="2400">
                <a:solidFill>
                  <a:schemeClr val="lt1"/>
                </a:solidFill>
              </a:rPr>
              <a:t>Tech index is the average of the VaRs corresponding different weight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400"/>
              <a:buFont typeface="Roboto Condensed"/>
              <a:buChar char="»"/>
            </a:pPr>
            <a:r>
              <a:rPr lang="zh-CN" sz="2400">
                <a:solidFill>
                  <a:schemeClr val="lt1"/>
                </a:solidFill>
              </a:rPr>
              <a:t>Assess the impact of each stock on index, we </a:t>
            </a:r>
            <a:r>
              <a:rPr lang="zh-CN" sz="2400">
                <a:solidFill>
                  <a:schemeClr val="lt1"/>
                </a:solidFill>
              </a:rPr>
              <a:t>multiply average volume and latest price of stocks </a:t>
            </a:r>
            <a:r>
              <a:rPr lang="zh-CN" sz="2400">
                <a:solidFill>
                  <a:schemeClr val="lt1"/>
                </a:solidFill>
              </a:rPr>
              <a:t> to represent the weights in market.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400"/>
              <a:buFont typeface="Roboto Condensed"/>
              <a:buChar char="»"/>
            </a:pPr>
            <a:r>
              <a:rPr lang="zh-CN" sz="2400">
                <a:solidFill>
                  <a:schemeClr val="lt1"/>
                </a:solidFill>
              </a:rPr>
              <a:t>Calculate portfolio’s VaR by adding the product of the volume and price of each stock of the portfolio.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400"/>
              <a:buFont typeface="Roboto Condensed"/>
              <a:buChar char="»"/>
            </a:pPr>
            <a:r>
              <a:rPr lang="zh-CN" sz="2400">
                <a:solidFill>
                  <a:schemeClr val="lt1"/>
                </a:solidFill>
              </a:rPr>
              <a:t>Compare VaR of portfolio with Technology Stocks Index and measure recommendation.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/>
        </p:nvSpPr>
        <p:spPr>
          <a:xfrm>
            <a:off x="3252750" y="340300"/>
            <a:ext cx="5740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</a:rPr>
              <a:t>Result Demonstration - </a:t>
            </a:r>
            <a:endParaRPr sz="36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</a:rPr>
              <a:t>Web Development</a:t>
            </a:r>
            <a:endParaRPr/>
          </a:p>
        </p:txBody>
      </p:sp>
      <p:sp>
        <p:nvSpPr>
          <p:cNvPr id="259" name="Google Shape;259;p29"/>
          <p:cNvSpPr/>
          <p:nvPr/>
        </p:nvSpPr>
        <p:spPr>
          <a:xfrm rot="10800000">
            <a:off x="5472457" y="126"/>
            <a:ext cx="1255500" cy="387900"/>
          </a:xfrm>
          <a:prstGeom prst="triangle">
            <a:avLst>
              <a:gd fmla="val 50000" name="adj"/>
            </a:avLst>
          </a:prstGeom>
          <a:solidFill>
            <a:srgbClr val="53D2FF"/>
          </a:solidFill>
          <a:ln>
            <a:noFill/>
          </a:ln>
          <a:effectLst>
            <a:outerShdw blurRad="254000" rotWithShape="0" algn="tl">
              <a:srgbClr val="53D2FF">
                <a:alpha val="8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9"/>
          <p:cNvSpPr/>
          <p:nvPr/>
        </p:nvSpPr>
        <p:spPr>
          <a:xfrm>
            <a:off x="1848925" y="1914950"/>
            <a:ext cx="160500" cy="388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9"/>
          <p:cNvSpPr/>
          <p:nvPr/>
        </p:nvSpPr>
        <p:spPr>
          <a:xfrm>
            <a:off x="6523200" y="1970850"/>
            <a:ext cx="160500" cy="388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" name="Google Shape;262;p29"/>
          <p:cNvCxnSpPr>
            <a:stCxn id="260" idx="0"/>
          </p:cNvCxnSpPr>
          <p:nvPr/>
        </p:nvCxnSpPr>
        <p:spPr>
          <a:xfrm>
            <a:off x="1929175" y="1914950"/>
            <a:ext cx="4611600" cy="706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29"/>
          <p:cNvCxnSpPr>
            <a:endCxn id="260" idx="2"/>
          </p:cNvCxnSpPr>
          <p:nvPr/>
        </p:nvCxnSpPr>
        <p:spPr>
          <a:xfrm flipH="1">
            <a:off x="1929175" y="4961150"/>
            <a:ext cx="4620900" cy="8403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Google Shape;264;p29"/>
          <p:cNvSpPr txBox="1"/>
          <p:nvPr/>
        </p:nvSpPr>
        <p:spPr>
          <a:xfrm>
            <a:off x="5229325" y="1773000"/>
            <a:ext cx="3754500" cy="43863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"/>
          <p:cNvSpPr txBox="1"/>
          <p:nvPr/>
        </p:nvSpPr>
        <p:spPr>
          <a:xfrm>
            <a:off x="10689850" y="3614750"/>
            <a:ext cx="811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Redis</a:t>
            </a:r>
            <a:endParaRPr/>
          </a:p>
        </p:txBody>
      </p:sp>
      <p:sp>
        <p:nvSpPr>
          <p:cNvPr id="266" name="Google Shape;266;p29"/>
          <p:cNvSpPr/>
          <p:nvPr/>
        </p:nvSpPr>
        <p:spPr>
          <a:xfrm>
            <a:off x="8993250" y="3451825"/>
            <a:ext cx="1255500" cy="15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9"/>
          <p:cNvSpPr/>
          <p:nvPr/>
        </p:nvSpPr>
        <p:spPr>
          <a:xfrm>
            <a:off x="8983825" y="4121650"/>
            <a:ext cx="1255500" cy="150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9"/>
          <p:cNvSpPr txBox="1"/>
          <p:nvPr/>
        </p:nvSpPr>
        <p:spPr>
          <a:xfrm>
            <a:off x="6139976" y="6197050"/>
            <a:ext cx="19332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00B0F0"/>
                </a:solidFill>
              </a:rPr>
              <a:t>Web Application</a:t>
            </a:r>
            <a:endParaRPr sz="1800">
              <a:solidFill>
                <a:srgbClr val="00B0F0"/>
              </a:solidFill>
            </a:endParaRPr>
          </a:p>
        </p:txBody>
      </p:sp>
      <p:pic>
        <p:nvPicPr>
          <p:cNvPr id="269" name="Google Shape;2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7700" y="3230450"/>
            <a:ext cx="1255500" cy="12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9"/>
          <p:cNvSpPr txBox="1"/>
          <p:nvPr/>
        </p:nvSpPr>
        <p:spPr>
          <a:xfrm>
            <a:off x="10689851" y="4561700"/>
            <a:ext cx="811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00B0F0"/>
                </a:solidFill>
              </a:rPr>
              <a:t>Redis</a:t>
            </a:r>
            <a:endParaRPr sz="1800">
              <a:solidFill>
                <a:srgbClr val="00B0F0"/>
              </a:solidFill>
            </a:endParaRPr>
          </a:p>
        </p:txBody>
      </p:sp>
      <p:sp>
        <p:nvSpPr>
          <p:cNvPr id="271" name="Google Shape;271;p29"/>
          <p:cNvSpPr txBox="1"/>
          <p:nvPr/>
        </p:nvSpPr>
        <p:spPr>
          <a:xfrm>
            <a:off x="481875" y="3520650"/>
            <a:ext cx="12555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00B0F0"/>
                </a:solidFill>
              </a:rPr>
              <a:t>Front End</a:t>
            </a:r>
            <a:endParaRPr sz="1800">
              <a:solidFill>
                <a:srgbClr val="00B0F0"/>
              </a:solidFill>
            </a:endParaRPr>
          </a:p>
        </p:txBody>
      </p:sp>
      <p:sp>
        <p:nvSpPr>
          <p:cNvPr id="272" name="Google Shape;272;p29"/>
          <p:cNvSpPr/>
          <p:nvPr/>
        </p:nvSpPr>
        <p:spPr>
          <a:xfrm>
            <a:off x="7092350" y="2338750"/>
            <a:ext cx="1377300" cy="28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Parse Data</a:t>
            </a:r>
            <a:endParaRPr/>
          </a:p>
        </p:txBody>
      </p:sp>
      <p:sp>
        <p:nvSpPr>
          <p:cNvPr id="273" name="Google Shape;273;p29"/>
          <p:cNvSpPr/>
          <p:nvPr/>
        </p:nvSpPr>
        <p:spPr>
          <a:xfrm>
            <a:off x="7092350" y="3081650"/>
            <a:ext cx="1377300" cy="28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 Filtering</a:t>
            </a:r>
            <a:endParaRPr/>
          </a:p>
        </p:txBody>
      </p:sp>
      <p:sp>
        <p:nvSpPr>
          <p:cNvPr id="274" name="Google Shape;274;p29"/>
          <p:cNvSpPr/>
          <p:nvPr/>
        </p:nvSpPr>
        <p:spPr>
          <a:xfrm>
            <a:off x="7021700" y="3824550"/>
            <a:ext cx="1518600" cy="28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VaR of Portfolio</a:t>
            </a:r>
            <a:endParaRPr/>
          </a:p>
        </p:txBody>
      </p:sp>
      <p:sp>
        <p:nvSpPr>
          <p:cNvPr id="275" name="Google Shape;275;p29"/>
          <p:cNvSpPr/>
          <p:nvPr/>
        </p:nvSpPr>
        <p:spPr>
          <a:xfrm>
            <a:off x="7092350" y="4567450"/>
            <a:ext cx="1377300" cy="28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Html(Jinja2)</a:t>
            </a:r>
            <a:endParaRPr/>
          </a:p>
        </p:txBody>
      </p:sp>
      <p:sp>
        <p:nvSpPr>
          <p:cNvPr id="276" name="Google Shape;276;p29"/>
          <p:cNvSpPr/>
          <p:nvPr/>
        </p:nvSpPr>
        <p:spPr>
          <a:xfrm>
            <a:off x="7700750" y="2621850"/>
            <a:ext cx="160500" cy="448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9"/>
          <p:cNvSpPr/>
          <p:nvPr/>
        </p:nvSpPr>
        <p:spPr>
          <a:xfrm>
            <a:off x="7700750" y="3367675"/>
            <a:ext cx="160500" cy="448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9"/>
          <p:cNvSpPr/>
          <p:nvPr/>
        </p:nvSpPr>
        <p:spPr>
          <a:xfrm>
            <a:off x="7700750" y="4113500"/>
            <a:ext cx="160500" cy="448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/>
          <p:nvPr/>
        </p:nvSpPr>
        <p:spPr>
          <a:xfrm>
            <a:off x="0" y="0"/>
            <a:ext cx="1875000" cy="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</a:rPr>
              <a:t>Test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5" name="Google Shape;2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125" y="1405075"/>
            <a:ext cx="8220038" cy="513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/>
        </p:nvSpPr>
        <p:spPr>
          <a:xfrm>
            <a:off x="4157009" y="521210"/>
            <a:ext cx="38779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zh-CN" sz="3600">
                <a:solidFill>
                  <a:schemeClr val="lt1"/>
                </a:solidFill>
              </a:rPr>
              <a:t>oal of Project</a:t>
            </a:r>
            <a:endParaRPr/>
          </a:p>
        </p:txBody>
      </p:sp>
      <p:sp>
        <p:nvSpPr>
          <p:cNvPr id="72" name="Google Shape;72;p13"/>
          <p:cNvSpPr/>
          <p:nvPr/>
        </p:nvSpPr>
        <p:spPr>
          <a:xfrm rot="10800000">
            <a:off x="5472559" y="0"/>
            <a:ext cx="1255398" cy="388026"/>
          </a:xfrm>
          <a:prstGeom prst="triangle">
            <a:avLst>
              <a:gd fmla="val 50000" name="adj"/>
            </a:avLst>
          </a:prstGeom>
          <a:solidFill>
            <a:srgbClr val="53D2FF"/>
          </a:solidFill>
          <a:ln>
            <a:noFill/>
          </a:ln>
          <a:effectLst>
            <a:outerShdw blurRad="254000" rotWithShape="0" algn="tl">
              <a:srgbClr val="53D2FF">
                <a:alpha val="8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949800" y="1929000"/>
            <a:ext cx="9106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BB5D9"/>
              </a:buClr>
              <a:buSzPts val="3000"/>
              <a:buFont typeface="Roboto Condensed"/>
              <a:buChar char="»"/>
            </a:pPr>
            <a:r>
              <a:rPr lang="zh-CN" sz="3000">
                <a:solidFill>
                  <a:schemeClr val="lt1"/>
                </a:solidFill>
              </a:rPr>
              <a:t>Design a concept named Technology Stock Index which can measure the risk and investment value of the technology stocks</a:t>
            </a:r>
            <a:endParaRPr sz="3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BB5D9"/>
              </a:buClr>
              <a:buSzPts val="3000"/>
              <a:buFont typeface="Roboto Condensed"/>
              <a:buChar char="»"/>
            </a:pPr>
            <a:r>
              <a:rPr lang="zh-CN" sz="3000">
                <a:solidFill>
                  <a:schemeClr val="lt1"/>
                </a:solidFill>
              </a:rPr>
              <a:t>Estimating the risk of a portfolio investment and provide reference for stocks investor.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/>
        </p:nvSpPr>
        <p:spPr>
          <a:xfrm>
            <a:off x="3711150" y="0"/>
            <a:ext cx="4769700" cy="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</a:rPr>
              <a:t>Test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2" name="Google Shape;2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950" y="1642300"/>
            <a:ext cx="8220038" cy="513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/>
        </p:nvSpPr>
        <p:spPr>
          <a:xfrm>
            <a:off x="3711150" y="0"/>
            <a:ext cx="47697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</a:rPr>
              <a:t>Test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9" name="Google Shape;2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975" y="1303075"/>
            <a:ext cx="8220038" cy="513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3"/>
          <p:cNvSpPr txBox="1"/>
          <p:nvPr/>
        </p:nvSpPr>
        <p:spPr>
          <a:xfrm>
            <a:off x="4080065" y="1827695"/>
            <a:ext cx="403187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F8B"/>
              </a:buClr>
              <a:buSzPts val="7200"/>
              <a:buFont typeface="Arial"/>
              <a:buNone/>
            </a:pPr>
            <a:r>
              <a:rPr b="1" i="0" lang="zh-CN" sz="7200" u="none" cap="none" strike="noStrike">
                <a:solidFill>
                  <a:srgbClr val="000F8B"/>
                </a:solidFill>
                <a:latin typeface="Arial"/>
                <a:ea typeface="Arial"/>
                <a:cs typeface="Arial"/>
                <a:sym typeface="Arial"/>
              </a:rPr>
              <a:t>THANKS</a:t>
            </a:r>
            <a:endParaRPr b="1" i="0" sz="7200" u="none" cap="none" strike="noStrike">
              <a:solidFill>
                <a:srgbClr val="000F8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3"/>
          <p:cNvSpPr txBox="1"/>
          <p:nvPr/>
        </p:nvSpPr>
        <p:spPr>
          <a:xfrm>
            <a:off x="5013450" y="4720975"/>
            <a:ext cx="21651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CN" sz="3000" u="none" cap="none" strike="noStrike">
                <a:solidFill>
                  <a:srgbClr val="000000"/>
                </a:solidFill>
              </a:rPr>
              <a:t>20</a:t>
            </a:r>
            <a:r>
              <a:rPr b="1" lang="zh-CN" sz="3000"/>
              <a:t>2</a:t>
            </a:r>
            <a:r>
              <a:rPr b="1" i="0" lang="zh-CN" sz="3000" u="none" cap="none" strike="noStrike">
                <a:solidFill>
                  <a:srgbClr val="000000"/>
                </a:solidFill>
              </a:rPr>
              <a:t>0.</a:t>
            </a:r>
            <a:r>
              <a:rPr b="1" lang="zh-CN" sz="3000"/>
              <a:t>04</a:t>
            </a:r>
            <a:r>
              <a:rPr b="1" i="0" lang="zh-CN" sz="3000" u="none" cap="none" strike="noStrike">
                <a:solidFill>
                  <a:srgbClr val="000000"/>
                </a:solidFill>
              </a:rPr>
              <a:t>.</a:t>
            </a:r>
            <a:r>
              <a:rPr b="1" lang="zh-CN" sz="3000"/>
              <a:t>15</a:t>
            </a:r>
            <a:endParaRPr b="1" i="0" sz="30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4157009" y="521210"/>
            <a:ext cx="38779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</a:rPr>
              <a:t>User Case</a:t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 rot="10800000">
            <a:off x="5472559" y="0"/>
            <a:ext cx="1255398" cy="388026"/>
          </a:xfrm>
          <a:prstGeom prst="triangle">
            <a:avLst>
              <a:gd fmla="val 50000" name="adj"/>
            </a:avLst>
          </a:prstGeom>
          <a:solidFill>
            <a:srgbClr val="53D2FF"/>
          </a:solidFill>
          <a:ln>
            <a:noFill/>
          </a:ln>
          <a:effectLst>
            <a:outerShdw blurRad="254000" rotWithShape="0" algn="tl">
              <a:srgbClr val="53D2FF">
                <a:alpha val="8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1122675" y="2216825"/>
            <a:ext cx="9733800" cy="26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Pts val="3000"/>
              <a:buFont typeface="Roboto Condensed"/>
              <a:buChar char="»"/>
            </a:pPr>
            <a:r>
              <a:rPr lang="zh-CN" sz="3000">
                <a:solidFill>
                  <a:schemeClr val="lt1"/>
                </a:solidFill>
              </a:rPr>
              <a:t>Investor can input the portfolio investment and our system will generate risk expectations for these stocks and the values of Technology Stock Index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Pts val="3000"/>
              <a:buFont typeface="Roboto Condensed"/>
              <a:buChar char="»"/>
            </a:pPr>
            <a:r>
              <a:rPr lang="zh-CN" sz="3000">
                <a:solidFill>
                  <a:schemeClr val="lt1"/>
                </a:solidFill>
              </a:rPr>
              <a:t>The System will recommend you that whether this combination is worth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/>
        </p:nvSpPr>
        <p:spPr>
          <a:xfrm>
            <a:off x="4157009" y="521210"/>
            <a:ext cx="38779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</a:rPr>
              <a:t>Methodology</a:t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 rot="10800000">
            <a:off x="5472559" y="0"/>
            <a:ext cx="1255398" cy="388026"/>
          </a:xfrm>
          <a:prstGeom prst="triangle">
            <a:avLst>
              <a:gd fmla="val 50000" name="adj"/>
            </a:avLst>
          </a:prstGeom>
          <a:solidFill>
            <a:srgbClr val="53D2FF"/>
          </a:solidFill>
          <a:ln>
            <a:noFill/>
          </a:ln>
          <a:effectLst>
            <a:outerShdw blurRad="254000" rotWithShape="0" algn="tl">
              <a:srgbClr val="53D2FF">
                <a:alpha val="8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1511900" y="1829800"/>
            <a:ext cx="9420000" cy="3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</a:pPr>
            <a:r>
              <a:rPr lang="zh-CN" sz="3000">
                <a:solidFill>
                  <a:schemeClr val="lt1"/>
                </a:solidFill>
              </a:rPr>
              <a:t>Parse Data and make data cleaning(ETL process)</a:t>
            </a:r>
            <a:endParaRPr sz="3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</a:pPr>
            <a:r>
              <a:rPr lang="zh-CN" sz="3000">
                <a:solidFill>
                  <a:schemeClr val="lt1"/>
                </a:solidFill>
              </a:rPr>
              <a:t>Design and implement the algorithm models(For single company)</a:t>
            </a:r>
            <a:endParaRPr sz="3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</a:pPr>
            <a:r>
              <a:rPr lang="zh-CN" sz="3000">
                <a:solidFill>
                  <a:schemeClr val="lt1"/>
                </a:solidFill>
              </a:rPr>
              <a:t>Design and implement the model for Technology Stock Index</a:t>
            </a:r>
            <a:endParaRPr sz="3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</a:pPr>
            <a:r>
              <a:rPr lang="zh-CN" sz="3000">
                <a:solidFill>
                  <a:schemeClr val="lt1"/>
                </a:solidFill>
              </a:rPr>
              <a:t>Train the models on Spark</a:t>
            </a:r>
            <a:endParaRPr sz="3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</a:pPr>
            <a:r>
              <a:rPr lang="zh-CN" sz="3000">
                <a:solidFill>
                  <a:schemeClr val="lt1"/>
                </a:solidFill>
              </a:rPr>
              <a:t>Implement the result integration and visualization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/>
        </p:nvSpPr>
        <p:spPr>
          <a:xfrm>
            <a:off x="4157009" y="521210"/>
            <a:ext cx="38779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</a:rPr>
              <a:t>About Data</a:t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 rot="10800000">
            <a:off x="5472559" y="0"/>
            <a:ext cx="1255398" cy="388026"/>
          </a:xfrm>
          <a:prstGeom prst="triangle">
            <a:avLst>
              <a:gd fmla="val 50000" name="adj"/>
            </a:avLst>
          </a:prstGeom>
          <a:solidFill>
            <a:srgbClr val="53D2FF"/>
          </a:solidFill>
          <a:ln>
            <a:noFill/>
          </a:ln>
          <a:effectLst>
            <a:outerShdw blurRad="254000" rotWithShape="0" algn="tl">
              <a:srgbClr val="53D2FF">
                <a:alpha val="8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1113950" y="1438625"/>
            <a:ext cx="10120500" cy="4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</a:pPr>
            <a:r>
              <a:rPr lang="zh-CN" sz="3000">
                <a:solidFill>
                  <a:schemeClr val="lt1"/>
                </a:solidFill>
              </a:rPr>
              <a:t>We are going to collect daily stocks data of 8 important technology companies during 3+ yrs;</a:t>
            </a:r>
            <a:endParaRPr sz="3000">
              <a:solidFill>
                <a:schemeClr val="lt1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</a:pPr>
            <a:r>
              <a:rPr lang="zh-CN" sz="3000">
                <a:solidFill>
                  <a:schemeClr val="lt1"/>
                </a:solidFill>
              </a:rPr>
              <a:t>Data Sources: Real-time Stocks data(Yahoo API：</a:t>
            </a:r>
            <a:r>
              <a:rPr lang="zh-CN" sz="3000">
                <a:solidFill>
                  <a:schemeClr val="lt1"/>
                </a:solidFill>
                <a:uFill>
                  <a:noFill/>
                </a:uFill>
                <a:hlinkClick r:id="rId3"/>
              </a:rPr>
              <a:t>https://github.com/fsw0422/yahoo-finance-history-fetcher</a:t>
            </a:r>
            <a:r>
              <a:rPr lang="zh-CN" sz="3000">
                <a:solidFill>
                  <a:schemeClr val="lt1"/>
                </a:solidFill>
              </a:rPr>
              <a:t>);</a:t>
            </a:r>
            <a:endParaRPr sz="3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</a:pPr>
            <a:r>
              <a:rPr lang="zh-CN" sz="3000">
                <a:solidFill>
                  <a:schemeClr val="lt1"/>
                </a:solidFill>
              </a:rPr>
              <a:t>Data Column: Date, Open, High, Low, Close, Volume, Adj Close;</a:t>
            </a:r>
            <a:endParaRPr sz="3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</a:pPr>
            <a:r>
              <a:rPr lang="zh-CN" sz="3000">
                <a:solidFill>
                  <a:schemeClr val="lt1"/>
                </a:solidFill>
              </a:rPr>
              <a:t>Data Rows: At least 30,000 rows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/>
        </p:nvSpPr>
        <p:spPr>
          <a:xfrm>
            <a:off x="4488900" y="660925"/>
            <a:ext cx="3214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</a:rPr>
              <a:t>Data Example</a:t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 rot="10800000">
            <a:off x="5472457" y="126"/>
            <a:ext cx="1255500" cy="387900"/>
          </a:xfrm>
          <a:prstGeom prst="triangle">
            <a:avLst>
              <a:gd fmla="val 50000" name="adj"/>
            </a:avLst>
          </a:prstGeom>
          <a:solidFill>
            <a:srgbClr val="53D2FF"/>
          </a:solidFill>
          <a:ln>
            <a:noFill/>
          </a:ln>
          <a:effectLst>
            <a:outerShdw blurRad="254000" rotWithShape="0" algn="tl">
              <a:srgbClr val="53D2FF">
                <a:alpha val="8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000" y="1251125"/>
            <a:ext cx="5326999" cy="49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1867950" y="6404350"/>
            <a:ext cx="25527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1800175" y="6352000"/>
            <a:ext cx="374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00B0F0"/>
                </a:solidFill>
              </a:rPr>
              <a:t>Data Example(Stock: Apple)</a:t>
            </a:r>
            <a:endParaRPr sz="2000"/>
          </a:p>
        </p:txBody>
      </p:sp>
      <p:sp>
        <p:nvSpPr>
          <p:cNvPr id="108" name="Google Shape;108;p17"/>
          <p:cNvSpPr txBox="1"/>
          <p:nvPr/>
        </p:nvSpPr>
        <p:spPr>
          <a:xfrm>
            <a:off x="6634525" y="1153475"/>
            <a:ext cx="49164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Char char="●"/>
            </a:pPr>
            <a:r>
              <a:rPr lang="zh-CN" sz="2000">
                <a:solidFill>
                  <a:srgbClr val="00B0F0"/>
                </a:solidFill>
              </a:rPr>
              <a:t>We select 8 different stocks</a:t>
            </a:r>
            <a:endParaRPr sz="2000">
              <a:solidFill>
                <a:srgbClr val="00B0F0"/>
              </a:solidFill>
            </a:endParaRPr>
          </a:p>
          <a:p>
            <a:pPr indent="-3556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Char char="○"/>
            </a:pPr>
            <a:r>
              <a:rPr lang="zh-CN" sz="2000">
                <a:solidFill>
                  <a:srgbClr val="00B0F0"/>
                </a:solidFill>
              </a:rPr>
              <a:t>AAPL(Apple)</a:t>
            </a:r>
            <a:endParaRPr sz="2000">
              <a:solidFill>
                <a:srgbClr val="00B0F0"/>
              </a:solidFill>
            </a:endParaRPr>
          </a:p>
          <a:p>
            <a:pPr indent="-3556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Char char="○"/>
            </a:pPr>
            <a:r>
              <a:rPr lang="zh-CN" sz="2000">
                <a:solidFill>
                  <a:srgbClr val="00B0F0"/>
                </a:solidFill>
              </a:rPr>
              <a:t>AMZN(Amazon)</a:t>
            </a:r>
            <a:endParaRPr sz="2000">
              <a:solidFill>
                <a:srgbClr val="00B0F0"/>
              </a:solidFill>
            </a:endParaRPr>
          </a:p>
          <a:p>
            <a:pPr indent="-3556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Char char="○"/>
            </a:pPr>
            <a:r>
              <a:rPr lang="zh-CN" sz="2000">
                <a:solidFill>
                  <a:srgbClr val="00B0F0"/>
                </a:solidFill>
              </a:rPr>
              <a:t>FB(Facebook)</a:t>
            </a:r>
            <a:endParaRPr sz="2000">
              <a:solidFill>
                <a:srgbClr val="00B0F0"/>
              </a:solidFill>
            </a:endParaRPr>
          </a:p>
          <a:p>
            <a:pPr indent="-3556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Char char="○"/>
            </a:pPr>
            <a:r>
              <a:rPr lang="zh-CN" sz="2000">
                <a:solidFill>
                  <a:srgbClr val="00B0F0"/>
                </a:solidFill>
              </a:rPr>
              <a:t>IBM(IBM)</a:t>
            </a:r>
            <a:endParaRPr sz="2000">
              <a:solidFill>
                <a:srgbClr val="00B0F0"/>
              </a:solidFill>
            </a:endParaRPr>
          </a:p>
          <a:p>
            <a:pPr indent="-3556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Char char="○"/>
            </a:pPr>
            <a:r>
              <a:rPr lang="zh-CN" sz="2000">
                <a:solidFill>
                  <a:srgbClr val="00B0F0"/>
                </a:solidFill>
              </a:rPr>
              <a:t>GOOG(Google)</a:t>
            </a:r>
            <a:endParaRPr sz="2000">
              <a:solidFill>
                <a:srgbClr val="00B0F0"/>
              </a:solidFill>
            </a:endParaRPr>
          </a:p>
          <a:p>
            <a:pPr indent="-3556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Char char="○"/>
            </a:pPr>
            <a:r>
              <a:rPr lang="zh-CN" sz="2000">
                <a:solidFill>
                  <a:srgbClr val="00B0F0"/>
                </a:solidFill>
              </a:rPr>
              <a:t>ORCL(Oracle)</a:t>
            </a:r>
            <a:endParaRPr sz="2000">
              <a:solidFill>
                <a:srgbClr val="00B0F0"/>
              </a:solidFill>
            </a:endParaRPr>
          </a:p>
          <a:p>
            <a:pPr indent="-3556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Char char="○"/>
            </a:pPr>
            <a:r>
              <a:rPr lang="zh-CN" sz="2000">
                <a:solidFill>
                  <a:srgbClr val="00B0F0"/>
                </a:solidFill>
              </a:rPr>
              <a:t>MSFT(Microsoft)</a:t>
            </a:r>
            <a:endParaRPr sz="2000">
              <a:solidFill>
                <a:srgbClr val="00B0F0"/>
              </a:solidFill>
            </a:endParaRPr>
          </a:p>
          <a:p>
            <a:pPr indent="-3556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Char char="○"/>
            </a:pPr>
            <a:r>
              <a:rPr lang="zh-CN" sz="2000">
                <a:solidFill>
                  <a:srgbClr val="00B0F0"/>
                </a:solidFill>
              </a:rPr>
              <a:t>BABA(Alibaba)</a:t>
            </a:r>
            <a:endParaRPr sz="2000">
              <a:solidFill>
                <a:srgbClr val="00B0F0"/>
              </a:solidFill>
            </a:endParaRPr>
          </a:p>
          <a:p>
            <a:pPr indent="-355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Char char="●"/>
            </a:pPr>
            <a:r>
              <a:rPr lang="zh-CN" sz="2000">
                <a:solidFill>
                  <a:srgbClr val="00B0F0"/>
                </a:solidFill>
              </a:rPr>
              <a:t>We need these items:</a:t>
            </a:r>
            <a:endParaRPr sz="2000">
              <a:solidFill>
                <a:srgbClr val="00B0F0"/>
              </a:solidFill>
            </a:endParaRPr>
          </a:p>
          <a:p>
            <a:pPr indent="-3556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Char char="○"/>
            </a:pPr>
            <a:r>
              <a:rPr lang="zh-CN" sz="2000">
                <a:solidFill>
                  <a:srgbClr val="00B0F0"/>
                </a:solidFill>
              </a:rPr>
              <a:t>Date</a:t>
            </a:r>
            <a:endParaRPr sz="2000">
              <a:solidFill>
                <a:srgbClr val="00B0F0"/>
              </a:solidFill>
            </a:endParaRPr>
          </a:p>
          <a:p>
            <a:pPr indent="-3556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Char char="○"/>
            </a:pPr>
            <a:r>
              <a:rPr lang="zh-CN" sz="2000">
                <a:solidFill>
                  <a:srgbClr val="00B0F0"/>
                </a:solidFill>
              </a:rPr>
              <a:t>Close Price</a:t>
            </a:r>
            <a:endParaRPr sz="2000">
              <a:solidFill>
                <a:srgbClr val="00B0F0"/>
              </a:solidFill>
            </a:endParaRPr>
          </a:p>
          <a:p>
            <a:pPr indent="-3556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Char char="○"/>
            </a:pPr>
            <a:r>
              <a:rPr lang="zh-CN" sz="2000">
                <a:solidFill>
                  <a:srgbClr val="00B0F0"/>
                </a:solidFill>
              </a:rPr>
              <a:t>Volumes</a:t>
            </a:r>
            <a:endParaRPr sz="2000">
              <a:solidFill>
                <a:srgbClr val="00B0F0"/>
              </a:solidFill>
            </a:endParaRPr>
          </a:p>
          <a:p>
            <a:pPr indent="-355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Char char="●"/>
            </a:pPr>
            <a:r>
              <a:rPr lang="zh-CN" sz="2000">
                <a:solidFill>
                  <a:srgbClr val="00B0F0"/>
                </a:solidFill>
              </a:rPr>
              <a:t>Date: Until March 20th 2020</a:t>
            </a:r>
            <a:endParaRPr sz="200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/>
        </p:nvSpPr>
        <p:spPr>
          <a:xfrm>
            <a:off x="4488900" y="660925"/>
            <a:ext cx="3214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</a:rPr>
              <a:t>Data Example</a:t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 rot="10800000">
            <a:off x="5472457" y="126"/>
            <a:ext cx="1255500" cy="387900"/>
          </a:xfrm>
          <a:prstGeom prst="triangle">
            <a:avLst>
              <a:gd fmla="val 50000" name="adj"/>
            </a:avLst>
          </a:prstGeom>
          <a:solidFill>
            <a:srgbClr val="53D2FF"/>
          </a:solidFill>
          <a:ln>
            <a:noFill/>
          </a:ln>
          <a:effectLst>
            <a:outerShdw blurRad="254000" rotWithShape="0" algn="tl">
              <a:srgbClr val="53D2FF">
                <a:alpha val="8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125" y="1307125"/>
            <a:ext cx="5267282" cy="493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>
            <a:off x="1867950" y="6404350"/>
            <a:ext cx="25527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1925875" y="6404350"/>
            <a:ext cx="41142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00B0F0"/>
                </a:solidFill>
              </a:rPr>
              <a:t>Data Example(Factor: Apple)</a:t>
            </a:r>
            <a:endParaRPr sz="2000"/>
          </a:p>
        </p:txBody>
      </p:sp>
      <p:sp>
        <p:nvSpPr>
          <p:cNvPr id="119" name="Google Shape;119;p18"/>
          <p:cNvSpPr txBox="1"/>
          <p:nvPr/>
        </p:nvSpPr>
        <p:spPr>
          <a:xfrm>
            <a:off x="7373350" y="1743400"/>
            <a:ext cx="3366600" cy="23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Char char="●"/>
            </a:pPr>
            <a:r>
              <a:rPr lang="zh-CN" sz="2000">
                <a:solidFill>
                  <a:srgbClr val="00B0F0"/>
                </a:solidFill>
              </a:rPr>
              <a:t>We select 3 different factors</a:t>
            </a:r>
            <a:endParaRPr sz="2000">
              <a:solidFill>
                <a:srgbClr val="00B0F0"/>
              </a:solidFill>
            </a:endParaRPr>
          </a:p>
          <a:p>
            <a:pPr indent="-3556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Char char="○"/>
            </a:pPr>
            <a:r>
              <a:rPr lang="zh-CN" sz="2000">
                <a:solidFill>
                  <a:srgbClr val="00B0F0"/>
                </a:solidFill>
              </a:rPr>
              <a:t>Crude Oil</a:t>
            </a:r>
            <a:endParaRPr sz="2000">
              <a:solidFill>
                <a:srgbClr val="00B0F0"/>
              </a:solidFill>
            </a:endParaRPr>
          </a:p>
          <a:p>
            <a:pPr indent="-3556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Char char="○"/>
            </a:pPr>
            <a:r>
              <a:rPr lang="zh-CN" sz="2000">
                <a:solidFill>
                  <a:srgbClr val="00B0F0"/>
                </a:solidFill>
              </a:rPr>
              <a:t>Gold</a:t>
            </a:r>
            <a:endParaRPr sz="2000">
              <a:solidFill>
                <a:srgbClr val="00B0F0"/>
              </a:solidFill>
            </a:endParaRPr>
          </a:p>
          <a:p>
            <a:pPr indent="-3556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Char char="○"/>
            </a:pPr>
            <a:r>
              <a:rPr lang="zh-CN" sz="2000">
                <a:solidFill>
                  <a:srgbClr val="00B0F0"/>
                </a:solidFill>
              </a:rPr>
              <a:t>TLT(Tresury Bonds)</a:t>
            </a:r>
            <a:endParaRPr sz="2000">
              <a:solidFill>
                <a:srgbClr val="00B0F0"/>
              </a:solidFill>
            </a:endParaRPr>
          </a:p>
          <a:p>
            <a:pPr indent="-355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Char char="●"/>
            </a:pPr>
            <a:r>
              <a:rPr lang="zh-CN" sz="2000">
                <a:solidFill>
                  <a:srgbClr val="00B0F0"/>
                </a:solidFill>
              </a:rPr>
              <a:t>We need these items:</a:t>
            </a:r>
            <a:endParaRPr sz="2000">
              <a:solidFill>
                <a:srgbClr val="00B0F0"/>
              </a:solidFill>
            </a:endParaRPr>
          </a:p>
          <a:p>
            <a:pPr indent="-3556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Char char="○"/>
            </a:pPr>
            <a:r>
              <a:rPr lang="zh-CN" sz="2000">
                <a:solidFill>
                  <a:srgbClr val="00B0F0"/>
                </a:solidFill>
              </a:rPr>
              <a:t>Date</a:t>
            </a:r>
            <a:endParaRPr sz="2000">
              <a:solidFill>
                <a:srgbClr val="00B0F0"/>
              </a:solidFill>
            </a:endParaRPr>
          </a:p>
          <a:p>
            <a:pPr indent="-3556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Char char="○"/>
            </a:pPr>
            <a:r>
              <a:rPr lang="zh-CN" sz="2000">
                <a:solidFill>
                  <a:srgbClr val="00B0F0"/>
                </a:solidFill>
              </a:rPr>
              <a:t>Close Price</a:t>
            </a:r>
            <a:endParaRPr sz="2000">
              <a:solidFill>
                <a:srgbClr val="00B0F0"/>
              </a:solidFill>
            </a:endParaRPr>
          </a:p>
          <a:p>
            <a:pPr indent="-355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Char char="●"/>
            </a:pPr>
            <a:r>
              <a:rPr lang="zh-CN" sz="2000">
                <a:solidFill>
                  <a:srgbClr val="00B0F0"/>
                </a:solidFill>
              </a:rPr>
              <a:t>Date: Until March 20th 2020</a:t>
            </a:r>
            <a:endParaRPr sz="200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/>
        </p:nvSpPr>
        <p:spPr>
          <a:xfrm>
            <a:off x="4157009" y="521210"/>
            <a:ext cx="38779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</a:rPr>
              <a:t>How to Implement</a:t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 rot="10800000">
            <a:off x="5472559" y="0"/>
            <a:ext cx="1255398" cy="388026"/>
          </a:xfrm>
          <a:prstGeom prst="triangle">
            <a:avLst>
              <a:gd fmla="val 50000" name="adj"/>
            </a:avLst>
          </a:prstGeom>
          <a:solidFill>
            <a:srgbClr val="53D2FF"/>
          </a:solidFill>
          <a:ln>
            <a:noFill/>
          </a:ln>
          <a:effectLst>
            <a:outerShdw blurRad="254000" rotWithShape="0" algn="tl">
              <a:srgbClr val="53D2FF">
                <a:alpha val="8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977725" y="1300725"/>
            <a:ext cx="10363800" cy="47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</a:pPr>
            <a:r>
              <a:rPr lang="zh-CN" sz="3000">
                <a:solidFill>
                  <a:schemeClr val="lt1"/>
                </a:solidFill>
              </a:rPr>
              <a:t>Main parts of the project</a:t>
            </a:r>
            <a:endParaRPr sz="3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</a:pPr>
            <a:r>
              <a:rPr lang="zh-CN" sz="3000">
                <a:solidFill>
                  <a:schemeClr val="lt1"/>
                </a:solidFill>
              </a:rPr>
              <a:t>Data cleaning: parse, filter and transform</a:t>
            </a:r>
            <a:endParaRPr sz="3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</a:pPr>
            <a:r>
              <a:rPr lang="zh-CN" sz="3000">
                <a:solidFill>
                  <a:schemeClr val="lt1"/>
                </a:solidFill>
              </a:rPr>
              <a:t>Value of Risk Algorithm Model</a:t>
            </a:r>
            <a:endParaRPr sz="3000">
              <a:solidFill>
                <a:schemeClr val="lt1"/>
              </a:solidFill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</a:pPr>
            <a:r>
              <a:rPr lang="zh-CN" sz="3000">
                <a:solidFill>
                  <a:schemeClr val="lt1"/>
                </a:solidFill>
              </a:rPr>
              <a:t>Technology Stock Index Algorithm Model</a:t>
            </a:r>
            <a:endParaRPr sz="3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</a:pPr>
            <a:r>
              <a:rPr lang="zh-CN" sz="3000">
                <a:solidFill>
                  <a:schemeClr val="lt1"/>
                </a:solidFill>
              </a:rPr>
              <a:t>Result Integration and Visualization</a:t>
            </a:r>
            <a:endParaRPr sz="3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</a:pPr>
            <a:r>
              <a:rPr lang="zh-CN" sz="3000">
                <a:solidFill>
                  <a:schemeClr val="lt1"/>
                </a:solidFill>
              </a:rPr>
              <a:t>Unit tests </a:t>
            </a:r>
            <a:endParaRPr sz="3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</a:pPr>
            <a:r>
              <a:rPr lang="zh-CN" sz="3000">
                <a:solidFill>
                  <a:schemeClr val="lt1"/>
                </a:solidFill>
              </a:rPr>
              <a:t>Git Repository: </a:t>
            </a:r>
            <a:r>
              <a:rPr lang="zh-CN" sz="3000">
                <a:solidFill>
                  <a:schemeClr val="lt1"/>
                </a:solidFill>
                <a:uFill>
                  <a:noFill/>
                </a:uFill>
                <a:hlinkClick r:id="rId3"/>
              </a:rPr>
              <a:t>https://github.com/MrYuan123/CSYE7200-Final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/>
        </p:nvSpPr>
        <p:spPr>
          <a:xfrm>
            <a:off x="3225600" y="563100"/>
            <a:ext cx="5740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lt1"/>
                </a:solidFill>
              </a:rPr>
              <a:t>Acceptance Criteria</a:t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 rot="10800000">
            <a:off x="5472457" y="126"/>
            <a:ext cx="1255500" cy="387900"/>
          </a:xfrm>
          <a:prstGeom prst="triangle">
            <a:avLst>
              <a:gd fmla="val 50000" name="adj"/>
            </a:avLst>
          </a:prstGeom>
          <a:solidFill>
            <a:srgbClr val="53D2FF"/>
          </a:solidFill>
          <a:ln>
            <a:noFill/>
          </a:ln>
          <a:effectLst>
            <a:outerShdw blurRad="254000" rotWithShape="0" algn="tl">
              <a:srgbClr val="53D2FF">
                <a:alpha val="8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1145325" y="2039250"/>
            <a:ext cx="9581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</a:pPr>
            <a:r>
              <a:rPr lang="zh-CN" sz="3000">
                <a:solidFill>
                  <a:schemeClr val="lt1"/>
                </a:solidFill>
              </a:rPr>
              <a:t>For the result of model</a:t>
            </a:r>
            <a:r>
              <a:rPr lang="zh-CN" sz="3000">
                <a:solidFill>
                  <a:schemeClr val="lt1"/>
                </a:solidFill>
              </a:rPr>
              <a:t>, and the average of accuracy should reach at least 30%</a:t>
            </a:r>
            <a:endParaRPr sz="3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</a:pPr>
            <a:r>
              <a:rPr lang="zh-CN" sz="3000">
                <a:solidFill>
                  <a:schemeClr val="lt1"/>
                </a:solidFill>
              </a:rPr>
              <a:t>The user can get respond in 3 seconds</a:t>
            </a:r>
            <a:endParaRPr sz="3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</a:pPr>
            <a:r>
              <a:rPr lang="zh-CN" sz="3000">
                <a:solidFill>
                  <a:schemeClr val="lt1"/>
                </a:solidFill>
              </a:rPr>
              <a:t>Provide the visualization of the Technical Index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第一PPT，www.1ppt.com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